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charts/chart3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customXml/itemProps2.xml" ContentType="application/vnd.openxmlformats-officedocument.customXmlProperti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customXml/itemProps4.xml" ContentType="application/vnd.openxmlformats-officedocument.customXmlProperti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68"/>
  </p:notesMasterIdLst>
  <p:handoutMasterIdLst>
    <p:handoutMasterId r:id="rId69"/>
  </p:handoutMasterIdLst>
  <p:sldIdLst>
    <p:sldId id="517" r:id="rId2"/>
    <p:sldId id="501" r:id="rId3"/>
    <p:sldId id="487" r:id="rId4"/>
    <p:sldId id="384" r:id="rId5"/>
    <p:sldId id="502" r:id="rId6"/>
    <p:sldId id="385" r:id="rId7"/>
    <p:sldId id="387" r:id="rId8"/>
    <p:sldId id="403" r:id="rId9"/>
    <p:sldId id="503" r:id="rId10"/>
    <p:sldId id="519" r:id="rId11"/>
    <p:sldId id="506" r:id="rId12"/>
    <p:sldId id="507" r:id="rId13"/>
    <p:sldId id="397" r:id="rId14"/>
    <p:sldId id="398" r:id="rId15"/>
    <p:sldId id="518" r:id="rId16"/>
    <p:sldId id="508" r:id="rId17"/>
    <p:sldId id="400" r:id="rId18"/>
    <p:sldId id="401" r:id="rId19"/>
    <p:sldId id="402" r:id="rId20"/>
    <p:sldId id="510" r:id="rId21"/>
    <p:sldId id="413" r:id="rId22"/>
    <p:sldId id="414" r:id="rId23"/>
    <p:sldId id="521" r:id="rId24"/>
    <p:sldId id="522" r:id="rId25"/>
    <p:sldId id="523" r:id="rId26"/>
    <p:sldId id="524" r:id="rId27"/>
    <p:sldId id="525" r:id="rId28"/>
    <p:sldId id="526" r:id="rId29"/>
    <p:sldId id="527" r:id="rId30"/>
    <p:sldId id="511" r:id="rId31"/>
    <p:sldId id="409" r:id="rId32"/>
    <p:sldId id="408" r:id="rId33"/>
    <p:sldId id="410" r:id="rId34"/>
    <p:sldId id="411" r:id="rId35"/>
    <p:sldId id="412" r:id="rId36"/>
    <p:sldId id="512" r:id="rId37"/>
    <p:sldId id="448" r:id="rId38"/>
    <p:sldId id="451" r:id="rId39"/>
    <p:sldId id="483" r:id="rId40"/>
    <p:sldId id="513" r:id="rId41"/>
    <p:sldId id="454" r:id="rId42"/>
    <p:sldId id="514" r:id="rId43"/>
    <p:sldId id="456" r:id="rId44"/>
    <p:sldId id="457" r:id="rId45"/>
    <p:sldId id="488" r:id="rId46"/>
    <p:sldId id="489" r:id="rId47"/>
    <p:sldId id="460" r:id="rId48"/>
    <p:sldId id="490" r:id="rId49"/>
    <p:sldId id="462" r:id="rId50"/>
    <p:sldId id="463" r:id="rId51"/>
    <p:sldId id="465" r:id="rId52"/>
    <p:sldId id="491" r:id="rId53"/>
    <p:sldId id="492" r:id="rId54"/>
    <p:sldId id="468" r:id="rId55"/>
    <p:sldId id="493" r:id="rId56"/>
    <p:sldId id="494" r:id="rId57"/>
    <p:sldId id="495" r:id="rId58"/>
    <p:sldId id="472" r:id="rId59"/>
    <p:sldId id="515" r:id="rId60"/>
    <p:sldId id="474" r:id="rId61"/>
    <p:sldId id="516" r:id="rId62"/>
    <p:sldId id="498" r:id="rId63"/>
    <p:sldId id="499" r:id="rId64"/>
    <p:sldId id="500" r:id="rId65"/>
    <p:sldId id="486" r:id="rId66"/>
    <p:sldId id="520" r:id="rId6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15CA3"/>
    <a:srgbClr val="FF7D7D"/>
    <a:srgbClr val="E37376"/>
    <a:srgbClr val="A4BFD8"/>
    <a:srgbClr val="F69496"/>
    <a:srgbClr val="ED1F24"/>
    <a:srgbClr val="A52124"/>
    <a:srgbClr val="15457F"/>
    <a:srgbClr val="F37121"/>
    <a:srgbClr val="8CAFC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54" autoAdjust="0"/>
    <p:restoredTop sz="92321" autoAdjust="0"/>
  </p:normalViewPr>
  <p:slideViewPr>
    <p:cSldViewPr snapToGrid="0">
      <p:cViewPr varScale="1">
        <p:scale>
          <a:sx n="91" d="100"/>
          <a:sy n="91" d="100"/>
        </p:scale>
        <p:origin x="-1051" y="-67"/>
      </p:cViewPr>
      <p:guideLst>
        <p:guide orient="horz" pos="1965"/>
        <p:guide orient="horz" pos="3343"/>
        <p:guide orient="horz" pos="2425"/>
        <p:guide orient="horz" pos="3595"/>
        <p:guide orient="horz" pos="3873"/>
        <p:guide pos="489"/>
        <p:guide pos="151"/>
        <p:guide pos="5619"/>
        <p:guide pos="5257"/>
        <p:guide pos="45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77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%20Documents\bonnie1\Desktop\Launch%20work%202011\2011.09.14%20Plan%20level%20cover%20ratios%20(Jan%20-%20Jun%202011)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\\dhpdna01\TechnicalMarketing%20Confidential\2011\2011%20LA%20Health%20Launch\2011%2008%2025%20LA%20Health%202010%20launch%20workings.xlsx" TargetMode="External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hpdna01\technicalmarketing%20confidential\2011\2011%20Health%20Launch\001%20Presentation\Final\Vitality%20Engagement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Dhpdna01\technicalmarketing%20confidential\2011\2011%20Health%20Launch\001%20Presentation\Workings\Nic\110911%20Gym%20dat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%20Documents\bonnie1\Desktop\Launch%20work%202011\2011.09%20LA%20Health%20launch%20working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Dhpdna01\technicalmarketing%20confidential\2011\2011.08%20Financials%20Roadshow\Workings\BB%20High%20cost%20claim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%20Documents\bonnie1\Desktop\Launch%20work%202011\2011.09%20LA%20Health%20launch%20working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%20Documents\bonnie1\Desktop\Launch%20work%202011\2011.09%20LA%20Health%20launch%20workings.xlsx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%20Documents\bonnie1\Desktop\Launch%20work%202011\2011.09%20LA%20Health%20launch%20working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dhpdna01\TechnicalMarketing%20Confidential\2011\2011%20LA%20Health%20Launch\2011%2008%2025%20LA%20Health%202010%20launch%20workings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dhpdna01\TechnicalMarketing%20Confidential\2011\2011%20LA%20Health%20Launch\2011%2008%2025%20LA%20Health%202010%20launch%20workings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'LA Health cover ratios graph'!$B$2</c:f>
              <c:strCache>
                <c:ptCount val="1"/>
                <c:pt idx="0">
                  <c:v>LA Health overall cover ratio 2011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dLbls>
            <c:numFmt formatCode="0%" sourceLinked="0"/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</c:dLbls>
          <c:cat>
            <c:strRef>
              <c:f>'LA Health cover ratios graph'!$A$3:$A$5</c:f>
              <c:strCache>
                <c:ptCount val="3"/>
                <c:pt idx="0">
                  <c:v>In-hospital</c:v>
                </c:pt>
                <c:pt idx="1">
                  <c:v>Oncology</c:v>
                </c:pt>
                <c:pt idx="2">
                  <c:v>Chronic</c:v>
                </c:pt>
              </c:strCache>
            </c:strRef>
          </c:cat>
          <c:val>
            <c:numRef>
              <c:f>'LA Health cover ratios graph'!$B$3:$B$5</c:f>
              <c:numCache>
                <c:formatCode>0.0%</c:formatCode>
                <c:ptCount val="3"/>
                <c:pt idx="0">
                  <c:v>0.9678614600443487</c:v>
                </c:pt>
                <c:pt idx="1">
                  <c:v>0.94001509305244368</c:v>
                </c:pt>
                <c:pt idx="2">
                  <c:v>0.90917575222558455</c:v>
                </c:pt>
              </c:numCache>
            </c:numRef>
          </c:val>
        </c:ser>
        <c:axId val="64799488"/>
        <c:axId val="65015168"/>
      </c:barChart>
      <c:lineChart>
        <c:grouping val="standard"/>
        <c:ser>
          <c:idx val="1"/>
          <c:order val="1"/>
          <c:spPr>
            <a:ln w="47625">
              <a:solidFill>
                <a:srgbClr val="F79122"/>
              </a:solidFill>
            </a:ln>
          </c:spPr>
          <c:marker>
            <c:symbol val="none"/>
          </c:marker>
          <c:val>
            <c:numRef>
              <c:f>'LA Health cover ratios graph'!$C$3:$C$5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marker val="1"/>
        <c:axId val="64799488"/>
        <c:axId val="65015168"/>
      </c:lineChart>
      <c:catAx>
        <c:axId val="6479948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en-US"/>
          </a:p>
        </c:txPr>
        <c:crossAx val="65015168"/>
        <c:crosses val="autoZero"/>
        <c:auto val="1"/>
        <c:lblAlgn val="ctr"/>
        <c:lblOffset val="100"/>
      </c:catAx>
      <c:valAx>
        <c:axId val="65015168"/>
        <c:scaling>
          <c:orientation val="minMax"/>
          <c:max val="1"/>
          <c:min val="0"/>
        </c:scaling>
        <c:delete val="1"/>
        <c:axPos val="l"/>
        <c:numFmt formatCode="0%" sourceLinked="0"/>
        <c:tickLblPos val="none"/>
        <c:crossAx val="64799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105410701492995"/>
          <c:y val="0.92540562012275596"/>
          <c:w val="0.38596286236395344"/>
          <c:h val="7.4594379877244155E-2"/>
        </c:manualLayout>
      </c:layout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>
                <a:solidFill>
                  <a:schemeClr val="tx2"/>
                </a:solidFill>
              </a:defRPr>
            </a:pPr>
            <a:r>
              <a:rPr lang="en-US" sz="1800" b="0" dirty="0">
                <a:solidFill>
                  <a:schemeClr val="tx2"/>
                </a:solidFill>
              </a:rPr>
              <a:t>Monthly contributions for a family of four</a:t>
            </a:r>
          </a:p>
        </c:rich>
      </c:tx>
      <c:layout>
        <c:manualLayout>
          <c:xMode val="edge"/>
          <c:yMode val="edge"/>
          <c:x val="0.28532983377077925"/>
          <c:y val="0"/>
        </c:manualLayout>
      </c:layout>
    </c:title>
    <c:plotArea>
      <c:layout>
        <c:manualLayout>
          <c:layoutTarget val="inner"/>
          <c:xMode val="edge"/>
          <c:yMode val="edge"/>
          <c:x val="0.10649321959755052"/>
          <c:y val="2.8252405949256338E-2"/>
          <c:w val="0.86690496500437464"/>
          <c:h val="0.84659413688361362"/>
        </c:manualLayout>
      </c:layout>
      <c:barChart>
        <c:barDir val="col"/>
        <c:grouping val="stacked"/>
        <c:ser>
          <c:idx val="0"/>
          <c:order val="0"/>
          <c:tx>
            <c:strRef>
              <c:f>'Premium analysis-Active, Focus'!$C$34</c:f>
              <c:strCache>
                <c:ptCount val="1"/>
                <c:pt idx="0">
                  <c:v>Risk </c:v>
                </c:pt>
              </c:strCache>
            </c:strRef>
          </c:tx>
          <c:spPr>
            <a:solidFill>
              <a:srgbClr val="004B8D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cat>
            <c:strRef>
              <c:f>'Premium analysis-Active, Focus'!$B$35:$B$42</c:f>
              <c:strCache>
                <c:ptCount val="8"/>
                <c:pt idx="0">
                  <c:v>Bonitas Bonsave</c:v>
                </c:pt>
                <c:pt idx="1">
                  <c:v>Hasmed Value R4541-R6805</c:v>
                </c:pt>
                <c:pt idx="2">
                  <c:v>Hosmed Value &gt;R6806</c:v>
                </c:pt>
                <c:pt idx="3">
                  <c:v>Bonitas Standard</c:v>
                </c:pt>
                <c:pt idx="4">
                  <c:v>Hosmed Plus</c:v>
                </c:pt>
                <c:pt idx="5">
                  <c:v>KeyHealth Gold</c:v>
                </c:pt>
                <c:pt idx="6">
                  <c:v>LA Focus</c:v>
                </c:pt>
                <c:pt idx="7">
                  <c:v>LA Active</c:v>
                </c:pt>
              </c:strCache>
            </c:strRef>
          </c:cat>
          <c:val>
            <c:numRef>
              <c:f>'Premium analysis-Active, Focus'!$C$35:$C$42</c:f>
              <c:numCache>
                <c:formatCode>_ * #,##0_ ;_ * \-#,##0_ ;_ * "-"??_ ;_ @_ </c:formatCode>
                <c:ptCount val="8"/>
                <c:pt idx="0">
                  <c:v>2444.9500000000012</c:v>
                </c:pt>
                <c:pt idx="1">
                  <c:v>3435.77</c:v>
                </c:pt>
                <c:pt idx="2">
                  <c:v>3947.2300000000005</c:v>
                </c:pt>
                <c:pt idx="3">
                  <c:v>4340.9900000000007</c:v>
                </c:pt>
                <c:pt idx="4">
                  <c:v>5031.1399999999994</c:v>
                </c:pt>
                <c:pt idx="5">
                  <c:v>4590.3</c:v>
                </c:pt>
                <c:pt idx="6">
                  <c:v>2354</c:v>
                </c:pt>
                <c:pt idx="7">
                  <c:v>3128</c:v>
                </c:pt>
              </c:numCache>
            </c:numRef>
          </c:val>
        </c:ser>
        <c:ser>
          <c:idx val="1"/>
          <c:order val="1"/>
          <c:tx>
            <c:strRef>
              <c:f>'Premium analysis-Active, Focus'!$D$34</c:f>
              <c:strCache>
                <c:ptCount val="1"/>
                <c:pt idx="0">
                  <c:v>MSA</c:v>
                </c:pt>
              </c:strCache>
            </c:strRef>
          </c:tx>
          <c:spPr>
            <a:solidFill>
              <a:srgbClr val="79A0C2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dPt>
            <c:idx val="6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7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'Premium analysis-Active, Focus'!$B$23:$B$30</c:f>
              <c:strCache>
                <c:ptCount val="8"/>
                <c:pt idx="0">
                  <c:v>Bonitas Standard</c:v>
                </c:pt>
                <c:pt idx="1">
                  <c:v>Bonitas Bonsave</c:v>
                </c:pt>
                <c:pt idx="2">
                  <c:v>KeyHealth Gold</c:v>
                </c:pt>
                <c:pt idx="3">
                  <c:v>Hosmed Plus</c:v>
                </c:pt>
                <c:pt idx="4">
                  <c:v>Hasmed Value R4541-R6805</c:v>
                </c:pt>
                <c:pt idx="5">
                  <c:v>Hosmed Value &gt;R6806</c:v>
                </c:pt>
                <c:pt idx="6">
                  <c:v>LA Focus</c:v>
                </c:pt>
                <c:pt idx="7">
                  <c:v>LA Active</c:v>
                </c:pt>
              </c:strCache>
            </c:strRef>
          </c:cat>
          <c:val>
            <c:numRef>
              <c:f>'Premium analysis-Active, Focus'!$D$35:$D$42</c:f>
              <c:numCache>
                <c:formatCode>_ * #,##0_ ;_ * \-#,##0_ ;_ * "-"??_ ;_ @_ </c:formatCode>
                <c:ptCount val="8"/>
                <c:pt idx="0">
                  <c:v>554.26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510.39000000000004</c:v>
                </c:pt>
                <c:pt idx="6">
                  <c:v>781</c:v>
                </c:pt>
                <c:pt idx="7">
                  <c:v>836</c:v>
                </c:pt>
              </c:numCache>
            </c:numRef>
          </c:val>
        </c:ser>
        <c:gapWidth val="100"/>
        <c:overlap val="100"/>
        <c:axId val="66483712"/>
        <c:axId val="66485248"/>
      </c:barChart>
      <c:catAx>
        <c:axId val="66483712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66485248"/>
        <c:crosses val="autoZero"/>
        <c:auto val="1"/>
        <c:lblAlgn val="ctr"/>
        <c:lblOffset val="100"/>
      </c:catAx>
      <c:valAx>
        <c:axId val="66485248"/>
        <c:scaling>
          <c:orientation val="minMax"/>
        </c:scaling>
        <c:axPos val="l"/>
        <c:numFmt formatCode="&quot;R&quot;\ #,##0" sourceLinked="0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66483712"/>
        <c:crosses val="autoZero"/>
        <c:crossBetween val="between"/>
      </c:valAx>
    </c:plotArea>
    <c:plotVisOnly val="1"/>
    <c:dispBlanksAs val="gap"/>
  </c:chart>
  <c:txPr>
    <a:bodyPr/>
    <a:lstStyle/>
    <a:p>
      <a:pPr>
        <a:defRPr>
          <a:solidFill>
            <a:schemeClr val="tx1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</c:dLbls>
          <c:cat>
            <c:strRef>
              <c:f>Sheet1!$B$3:$B$5</c:f>
              <c:strCache>
                <c:ptCount val="3"/>
                <c:pt idx="0">
                  <c:v>Fitness Assessment</c:v>
                </c:pt>
                <c:pt idx="1">
                  <c:v>Vitality Check</c:v>
                </c:pt>
                <c:pt idx="2">
                  <c:v>Personal Health Review</c:v>
                </c:pt>
              </c:strCache>
            </c:strRef>
          </c:cat>
          <c:val>
            <c:numRef>
              <c:f>Sheet1!$C$3:$C$5</c:f>
              <c:numCache>
                <c:formatCode>0%</c:formatCode>
                <c:ptCount val="3"/>
                <c:pt idx="0">
                  <c:v>1.2</c:v>
                </c:pt>
                <c:pt idx="1">
                  <c:v>1.7</c:v>
                </c:pt>
                <c:pt idx="2">
                  <c:v>2.5</c:v>
                </c:pt>
              </c:numCache>
            </c:numRef>
          </c:val>
        </c:ser>
        <c:gapWidth val="120"/>
        <c:axId val="66853120"/>
        <c:axId val="66867200"/>
      </c:barChart>
      <c:catAx>
        <c:axId val="66853120"/>
        <c:scaling>
          <c:orientation val="minMax"/>
        </c:scaling>
        <c:axPos val="b"/>
        <c:tickLblPos val="nextTo"/>
        <c:crossAx val="66867200"/>
        <c:crosses val="autoZero"/>
        <c:auto val="1"/>
        <c:lblAlgn val="ctr"/>
        <c:lblOffset val="100"/>
      </c:catAx>
      <c:valAx>
        <c:axId val="66867200"/>
        <c:scaling>
          <c:orientation val="minMax"/>
        </c:scaling>
        <c:delete val="1"/>
        <c:axPos val="l"/>
        <c:numFmt formatCode="0%" sourceLinked="1"/>
        <c:tickLblPos val="none"/>
        <c:crossAx val="668531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7542297461542896E-2"/>
          <c:y val="0.13171893764996723"/>
          <c:w val="0.92267648022109561"/>
          <c:h val="0.6936201267524486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</c:spPr>
          <c:dPt>
            <c:idx val="0"/>
            <c:spPr>
              <a:solidFill>
                <a:schemeClr val="tx1"/>
              </a:solidFill>
              <a:ln>
                <a:solidFill>
                  <a:schemeClr val="bg1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</c:numCache>
            </c:numRef>
          </c:val>
        </c:ser>
        <c:axId val="121596544"/>
        <c:axId val="123211136"/>
      </c:barChart>
      <c:catAx>
        <c:axId val="121596544"/>
        <c:scaling>
          <c:orientation val="minMax"/>
        </c:scaling>
        <c:axPos val="b"/>
        <c:numFmt formatCode="General" sourceLinked="1"/>
        <c:tickLblPos val="nextTo"/>
        <c:crossAx val="123211136"/>
        <c:crosses val="autoZero"/>
        <c:auto val="1"/>
        <c:lblAlgn val="ctr"/>
        <c:lblOffset val="100"/>
      </c:catAx>
      <c:valAx>
        <c:axId val="123211136"/>
        <c:scaling>
          <c:orientation val="minMax"/>
          <c:min val="85"/>
        </c:scaling>
        <c:delete val="1"/>
        <c:axPos val="l"/>
        <c:numFmt formatCode="General" sourceLinked="1"/>
        <c:tickLblPos val="none"/>
        <c:crossAx val="1215965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2820153294791636"/>
          <c:y val="0.10198703975562375"/>
          <c:w val="0.84333289734132066"/>
          <c:h val="0.71043338949943358"/>
        </c:manualLayout>
      </c:layout>
      <c:barChart>
        <c:barDir val="col"/>
        <c:grouping val="clustered"/>
        <c:ser>
          <c:idx val="0"/>
          <c:order val="0"/>
          <c:tx>
            <c:strRef>
              <c:f>'Gym Membership'!$B$3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tx2"/>
            </a:solidFill>
          </c:spPr>
          <c:cat>
            <c:multiLvlStrRef>
              <c:f>'Gym Membership'!$C$1:$AF$2</c:f>
              <c:multiLvlStrCache>
                <c:ptCount val="30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</c:lvl>
                <c:lvl>
                  <c:pt idx="0">
                    <c:v>2009</c:v>
                  </c:pt>
                  <c:pt idx="12">
                    <c:v>2010</c:v>
                  </c:pt>
                </c:lvl>
              </c:multiLvlStrCache>
            </c:multiLvlStrRef>
          </c:cat>
          <c:val>
            <c:numRef>
              <c:f>'Gym Membership'!$C$3:$AF$3</c:f>
              <c:numCache>
                <c:formatCode>_ * #,##0_ ;_ * \-#,##0_ ;_ * "-"??_ ;_ @_ </c:formatCode>
                <c:ptCount val="30"/>
                <c:pt idx="0">
                  <c:v>258085</c:v>
                </c:pt>
                <c:pt idx="1">
                  <c:v>263830</c:v>
                </c:pt>
                <c:pt idx="2">
                  <c:v>265847</c:v>
                </c:pt>
                <c:pt idx="3">
                  <c:v>267816</c:v>
                </c:pt>
                <c:pt idx="4">
                  <c:v>265268</c:v>
                </c:pt>
                <c:pt idx="5">
                  <c:v>267379</c:v>
                </c:pt>
                <c:pt idx="6">
                  <c:v>269553</c:v>
                </c:pt>
                <c:pt idx="7">
                  <c:v>271577</c:v>
                </c:pt>
                <c:pt idx="8">
                  <c:v>274928</c:v>
                </c:pt>
                <c:pt idx="9">
                  <c:v>278621</c:v>
                </c:pt>
                <c:pt idx="10">
                  <c:v>284254</c:v>
                </c:pt>
                <c:pt idx="11">
                  <c:v>296116</c:v>
                </c:pt>
                <c:pt idx="12">
                  <c:v>306748</c:v>
                </c:pt>
                <c:pt idx="13">
                  <c:v>316003</c:v>
                </c:pt>
                <c:pt idx="14">
                  <c:v>319928</c:v>
                </c:pt>
                <c:pt idx="15">
                  <c:v>323479</c:v>
                </c:pt>
                <c:pt idx="16">
                  <c:v>325991</c:v>
                </c:pt>
                <c:pt idx="17">
                  <c:v>329962</c:v>
                </c:pt>
                <c:pt idx="18">
                  <c:v>337447</c:v>
                </c:pt>
                <c:pt idx="19">
                  <c:v>339472</c:v>
                </c:pt>
                <c:pt idx="20">
                  <c:v>345178</c:v>
                </c:pt>
                <c:pt idx="21">
                  <c:v>349718</c:v>
                </c:pt>
                <c:pt idx="22">
                  <c:v>354554</c:v>
                </c:pt>
                <c:pt idx="23">
                  <c:v>356553</c:v>
                </c:pt>
                <c:pt idx="24">
                  <c:v>362897</c:v>
                </c:pt>
                <c:pt idx="25">
                  <c:v>372931</c:v>
                </c:pt>
                <c:pt idx="26">
                  <c:v>379476</c:v>
                </c:pt>
                <c:pt idx="27">
                  <c:v>384311</c:v>
                </c:pt>
                <c:pt idx="28">
                  <c:v>386946</c:v>
                </c:pt>
                <c:pt idx="29">
                  <c:v>392117</c:v>
                </c:pt>
              </c:numCache>
            </c:numRef>
          </c:val>
        </c:ser>
        <c:gapWidth val="50"/>
        <c:axId val="66874368"/>
        <c:axId val="66904832"/>
      </c:barChart>
      <c:catAx>
        <c:axId val="6687436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66904832"/>
        <c:crosses val="autoZero"/>
        <c:auto val="1"/>
        <c:lblAlgn val="ctr"/>
        <c:lblOffset val="100"/>
      </c:catAx>
      <c:valAx>
        <c:axId val="66904832"/>
        <c:scaling>
          <c:orientation val="minMax"/>
          <c:min val="200000"/>
        </c:scaling>
        <c:axPos val="l"/>
        <c:numFmt formatCode="_ * #,##0_ ;_ * \-#,##0_ ;_ * &quot;-&quot;??_ ;_ @_ " sourceLinked="1"/>
        <c:tickLblPos val="nextTo"/>
        <c:crossAx val="668743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/>
            </a:pPr>
            <a:r>
              <a:rPr lang="en-US" b="0"/>
              <a:t>Average monthly contribution for a family of four (2011)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'Average premium graphs'!$C$2</c:f>
              <c:strCache>
                <c:ptCount val="1"/>
                <c:pt idx="0">
                  <c:v>Average monthly contirbution for a family of four (2011)</c:v>
                </c:pt>
              </c:strCache>
            </c:strRef>
          </c:tx>
          <c:spPr>
            <a:solidFill>
              <a:srgbClr val="F7912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1"/>
            <c:spPr>
              <a:solidFill>
                <a:srgbClr val="004B8D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spPr>
              <a:solidFill>
                <a:srgbClr val="004B8D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cat>
            <c:multiLvlStrRef>
              <c:f>'Average premium graphs'!$A$3:$B$6</c:f>
              <c:multiLvlStrCache>
                <c:ptCount val="4"/>
                <c:lvl>
                  <c:pt idx="0">
                    <c:v>LA Health</c:v>
                  </c:pt>
                  <c:pt idx="1">
                    <c:v>Competitors</c:v>
                  </c:pt>
                  <c:pt idx="2">
                    <c:v>LA Health</c:v>
                  </c:pt>
                  <c:pt idx="3">
                    <c:v>Competitors</c:v>
                  </c:pt>
                </c:lvl>
                <c:lvl>
                  <c:pt idx="0">
                    <c:v>Low-income</c:v>
                  </c:pt>
                  <c:pt idx="2">
                    <c:v>Intermediate</c:v>
                  </c:pt>
                </c:lvl>
              </c:multiLvlStrCache>
            </c:multiLvlStrRef>
          </c:cat>
          <c:val>
            <c:numRef>
              <c:f>'Average premium graphs'!$C$3:$C$6</c:f>
              <c:numCache>
                <c:formatCode>_ * #,##0_ ;_ * \-#,##0_ ;_ * "-"??_ ;_ @_ </c:formatCode>
                <c:ptCount val="4"/>
                <c:pt idx="0">
                  <c:v>2023.3333333333296</c:v>
                </c:pt>
                <c:pt idx="1">
                  <c:v>2458.8125000000041</c:v>
                </c:pt>
                <c:pt idx="2">
                  <c:v>3266.5</c:v>
                </c:pt>
                <c:pt idx="3">
                  <c:v>3871.5</c:v>
                </c:pt>
              </c:numCache>
            </c:numRef>
          </c:val>
        </c:ser>
        <c:axId val="66080768"/>
        <c:axId val="66082304"/>
      </c:barChart>
      <c:catAx>
        <c:axId val="66080768"/>
        <c:scaling>
          <c:orientation val="minMax"/>
        </c:scaling>
        <c:axPos val="b"/>
        <c:tickLblPos val="nextTo"/>
        <c:crossAx val="66082304"/>
        <c:crosses val="autoZero"/>
        <c:auto val="1"/>
        <c:lblAlgn val="ctr"/>
        <c:lblOffset val="100"/>
      </c:catAx>
      <c:valAx>
        <c:axId val="66082304"/>
        <c:scaling>
          <c:orientation val="minMax"/>
        </c:scaling>
        <c:axPos val="l"/>
        <c:numFmt formatCode="&quot;R&quot;\ #,##0" sourceLinked="0"/>
        <c:tickLblPos val="nextTo"/>
        <c:crossAx val="66080768"/>
        <c:crosses val="autoZero"/>
        <c:crossBetween val="between"/>
      </c:valAx>
    </c:plotArea>
    <c:plotVisOnly val="1"/>
    <c:dispBlanksAs val="gap"/>
  </c:chart>
  <c:txPr>
    <a:bodyPr/>
    <a:lstStyle/>
    <a:p>
      <a:pPr>
        <a:defRPr>
          <a:solidFill>
            <a:schemeClr val="tx2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'Summary (2)'!$E$28</c:f>
              <c:strCache>
                <c:ptCount val="1"/>
                <c:pt idx="0">
                  <c:v>per 10,000 claimants </c:v>
                </c:pt>
              </c:strCache>
            </c:strRef>
          </c:tx>
          <c:spPr>
            <a:solidFill>
              <a:schemeClr val="bg1"/>
            </a:solidFill>
          </c:spPr>
          <c:cat>
            <c:numRef>
              <c:f>'Summary (2)'!$F$27:$G$27</c:f>
              <c:numCache>
                <c:formatCode>General</c:formatCode>
                <c:ptCount val="2"/>
                <c:pt idx="0">
                  <c:v>2010</c:v>
                </c:pt>
                <c:pt idx="1">
                  <c:v>2000</c:v>
                </c:pt>
              </c:numCache>
            </c:numRef>
          </c:cat>
          <c:val>
            <c:numRef>
              <c:f>'Summary (2)'!$F$28:$G$28</c:f>
              <c:numCache>
                <c:formatCode>0</c:formatCode>
                <c:ptCount val="2"/>
                <c:pt idx="0">
                  <c:v>15.370908841699222</c:v>
                </c:pt>
                <c:pt idx="1">
                  <c:v>6.3611021277619342</c:v>
                </c:pt>
              </c:numCache>
            </c:numRef>
          </c:val>
        </c:ser>
        <c:axId val="66120320"/>
        <c:axId val="66003328"/>
      </c:barChart>
      <c:catAx>
        <c:axId val="66120320"/>
        <c:scaling>
          <c:orientation val="minMax"/>
        </c:scaling>
        <c:axPos val="l"/>
        <c:numFmt formatCode="General" sourceLinked="1"/>
        <c:tickLblPos val="nextTo"/>
        <c:crossAx val="66003328"/>
        <c:crosses val="autoZero"/>
        <c:auto val="1"/>
        <c:lblAlgn val="ctr"/>
        <c:lblOffset val="100"/>
      </c:catAx>
      <c:valAx>
        <c:axId val="66003328"/>
        <c:scaling>
          <c:orientation val="minMax"/>
        </c:scaling>
        <c:delete val="1"/>
        <c:axPos val="b"/>
        <c:numFmt formatCode="0" sourceLinked="1"/>
        <c:tickLblPos val="none"/>
        <c:crossAx val="661203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6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7.014127980650943E-2"/>
          <c:y val="0.18847560975609781"/>
          <c:w val="0.91328933491412623"/>
          <c:h val="0.7182621951219496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Case study; Chronic rheumatoid arthritis (Increase: 2008 - 2010)</c:v>
                </c:pt>
              </c:strCache>
            </c:strRef>
          </c:tx>
          <c:spPr>
            <a:solidFill>
              <a:schemeClr val="tx2"/>
            </a:solidFill>
            <a:ln w="20000" cap="flat" cmpd="sng" algn="ctr">
              <a:solidFill>
                <a:schemeClr val="lt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Sheet1!$A$2:$A$4</c:f>
              <c:strCache>
                <c:ptCount val="3"/>
                <c:pt idx="0">
                  <c:v>Claimants per 1,000 lives</c:v>
                </c:pt>
                <c:pt idx="1">
                  <c:v>Cost per claimant</c:v>
                </c:pt>
                <c:pt idx="2">
                  <c:v>Cost per life per month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0.15000000000000024</c:v>
                </c:pt>
                <c:pt idx="1">
                  <c:v>0.34432234432235082</c:v>
                </c:pt>
                <c:pt idx="2">
                  <c:v>0.5</c:v>
                </c:pt>
              </c:numCache>
            </c:numRef>
          </c:val>
        </c:ser>
        <c:axId val="104844672"/>
        <c:axId val="104850560"/>
      </c:barChart>
      <c:catAx>
        <c:axId val="10484467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accent6"/>
                </a:solidFill>
              </a:defRPr>
            </a:pPr>
            <a:endParaRPr lang="en-US"/>
          </a:p>
        </c:txPr>
        <c:crossAx val="104850560"/>
        <c:crosses val="autoZero"/>
        <c:auto val="1"/>
        <c:lblAlgn val="ctr"/>
        <c:lblOffset val="100"/>
      </c:catAx>
      <c:valAx>
        <c:axId val="104850560"/>
        <c:scaling>
          <c:orientation val="minMax"/>
        </c:scaling>
        <c:axPos val="l"/>
        <c:numFmt formatCode="0%" sourceLinked="1"/>
        <c:tickLblPos val="nextTo"/>
        <c:txPr>
          <a:bodyPr/>
          <a:lstStyle/>
          <a:p>
            <a:pPr>
              <a:defRPr>
                <a:solidFill>
                  <a:schemeClr val="accent6"/>
                </a:solidFill>
              </a:defRPr>
            </a:pPr>
            <a:endParaRPr lang="en-US"/>
          </a:p>
        </c:txPr>
        <c:crossAx val="1048446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600" b="0">
                <a:solidFill>
                  <a:srgbClr val="274F77"/>
                </a:solidFill>
              </a:defRPr>
            </a:pPr>
            <a:r>
              <a:rPr lang="en-US" sz="1600" b="0" dirty="0" smtClean="0">
                <a:solidFill>
                  <a:srgbClr val="274F77"/>
                </a:solidFill>
              </a:rPr>
              <a:t>Scheme growth</a:t>
            </a:r>
            <a:endParaRPr lang="en-US" sz="1600" b="0" dirty="0">
              <a:solidFill>
                <a:srgbClr val="274F77"/>
              </a:solidFill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15055096237970253"/>
          <c:y val="0.12315863720402014"/>
          <c:w val="0.81889348206474288"/>
          <c:h val="0.74849227392190099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315CA3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cat>
            <c:strRef>
              <c:f>Data!$J$9:$Q$9</c:f>
              <c:strCach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June 2011</c:v>
                </c:pt>
              </c:strCache>
            </c:strRef>
          </c:cat>
          <c:val>
            <c:numRef>
              <c:f>Data!$J$13:$Q$13</c:f>
              <c:numCache>
                <c:formatCode>_ * #,##0_ ;_ * \-#,##0_ ;_ * "-"??_ ;_ @_ </c:formatCode>
                <c:ptCount val="8"/>
                <c:pt idx="0">
                  <c:v>34593</c:v>
                </c:pt>
                <c:pt idx="1">
                  <c:v>39220</c:v>
                </c:pt>
                <c:pt idx="2">
                  <c:v>38992</c:v>
                </c:pt>
                <c:pt idx="3">
                  <c:v>43755</c:v>
                </c:pt>
                <c:pt idx="4">
                  <c:v>45022</c:v>
                </c:pt>
                <c:pt idx="5" formatCode="#,##0">
                  <c:v>52862</c:v>
                </c:pt>
                <c:pt idx="6">
                  <c:v>66963</c:v>
                </c:pt>
                <c:pt idx="7">
                  <c:v>81796</c:v>
                </c:pt>
              </c:numCache>
            </c:numRef>
          </c:val>
        </c:ser>
        <c:gapWidth val="100"/>
        <c:axId val="65272064"/>
        <c:axId val="66195456"/>
      </c:barChart>
      <c:catAx>
        <c:axId val="65272064"/>
        <c:scaling>
          <c:orientation val="minMax"/>
        </c:scaling>
        <c:axPos val="b"/>
        <c:numFmt formatCode="General" sourceLinked="1"/>
        <c:tickLblPos val="nextTo"/>
        <c:crossAx val="66195456"/>
        <c:crosses val="autoZero"/>
        <c:auto val="1"/>
        <c:lblAlgn val="ctr"/>
        <c:lblOffset val="100"/>
      </c:catAx>
      <c:valAx>
        <c:axId val="66195456"/>
        <c:scaling>
          <c:orientation val="minMax"/>
        </c:scaling>
        <c:axPos val="l"/>
        <c:numFmt formatCode="_ * #,##0_ ;_ * \-#,##0_ ;_ * &quot;-&quot;??_ ;_ @_ " sourceLinked="1"/>
        <c:tickLblPos val="nextTo"/>
        <c:crossAx val="65272064"/>
        <c:crosses val="autoZero"/>
        <c:crossBetween val="between"/>
        <c:dispUnits>
          <c:builtInUnit val="thousands"/>
          <c:dispUnitsLbl>
            <c:layout/>
          </c:dispUnitsLbl>
        </c:dispUnits>
      </c:valAx>
    </c:plotArea>
    <c:plotVisOnly val="1"/>
    <c:dispBlanksAs val="gap"/>
  </c:chart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solidFill>
                  <a:schemeClr val="tx2"/>
                </a:solidFill>
              </a:defRPr>
            </a:pPr>
            <a:r>
              <a:rPr lang="en-US" b="0">
                <a:solidFill>
                  <a:schemeClr val="tx2"/>
                </a:solidFill>
              </a:rPr>
              <a:t>Scheme profile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7.3212718260349127E-2"/>
          <c:y val="0.15640294935881321"/>
          <c:w val="0.83080123205869183"/>
          <c:h val="0.74130902726837566"/>
        </c:manualLayout>
      </c:layout>
      <c:barChart>
        <c:barDir val="col"/>
        <c:grouping val="clustered"/>
        <c:ser>
          <c:idx val="0"/>
          <c:order val="0"/>
          <c:tx>
            <c:strRef>
              <c:f>Data!$B$128</c:f>
              <c:strCache>
                <c:ptCount val="1"/>
                <c:pt idx="0">
                  <c:v>Average age (lives)</c:v>
                </c:pt>
              </c:strCache>
            </c:strRef>
          </c:tx>
          <c:spPr>
            <a:solidFill>
              <a:srgbClr val="315CA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Data!$B$129:$H$129</c:f>
              <c:strCach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June 2011</c:v>
                </c:pt>
              </c:strCache>
            </c:strRef>
          </c:cat>
          <c:val>
            <c:numRef>
              <c:f>Data!$B$133:$H$133</c:f>
              <c:numCache>
                <c:formatCode>_ * #,##0.0_ ;_ * \-#,##0.0_ ;_ * "-"??_ ;_ @_ </c:formatCode>
                <c:ptCount val="7"/>
                <c:pt idx="0">
                  <c:v>43.4</c:v>
                </c:pt>
                <c:pt idx="1">
                  <c:v>42.9</c:v>
                </c:pt>
                <c:pt idx="2">
                  <c:v>40.300000000000004</c:v>
                </c:pt>
                <c:pt idx="3">
                  <c:v>39.700000000000003</c:v>
                </c:pt>
                <c:pt idx="4" formatCode="_ * #,##0.00_ ;_ * \-#,##0.00_ ;_ * &quot;-&quot;??_ ;_ @_ ">
                  <c:v>38.277006408300274</c:v>
                </c:pt>
                <c:pt idx="5" formatCode="_ * #,##0.00_ ;_ * \-#,##0.00_ ;_ * &quot;-&quot;??_ ;_ @_ ">
                  <c:v>35.284634798321456</c:v>
                </c:pt>
                <c:pt idx="6" formatCode="_ * #,##0.00_ ;_ * \-#,##0.00_ ;_ * &quot;-&quot;??_ ;_ @_ ">
                  <c:v>33.766247738275759</c:v>
                </c:pt>
              </c:numCache>
            </c:numRef>
          </c:val>
        </c:ser>
        <c:axId val="66224128"/>
        <c:axId val="66226048"/>
      </c:barChart>
      <c:lineChart>
        <c:grouping val="standard"/>
        <c:ser>
          <c:idx val="1"/>
          <c:order val="1"/>
          <c:tx>
            <c:strRef>
              <c:f>Data!$I$128</c:f>
              <c:strCache>
                <c:ptCount val="1"/>
                <c:pt idx="0">
                  <c:v>Pensioner ratio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val>
            <c:numRef>
              <c:f>Data!$I$133:$O$133</c:f>
              <c:numCache>
                <c:formatCode>0.0%</c:formatCode>
                <c:ptCount val="7"/>
                <c:pt idx="0">
                  <c:v>0.22900000000000001</c:v>
                </c:pt>
                <c:pt idx="1">
                  <c:v>0.22600000000000001</c:v>
                </c:pt>
                <c:pt idx="2">
                  <c:v>0.20100000000000001</c:v>
                </c:pt>
                <c:pt idx="3">
                  <c:v>0.19600000000000001</c:v>
                </c:pt>
                <c:pt idx="4">
                  <c:v>0.1774488861763813</c:v>
                </c:pt>
                <c:pt idx="5">
                  <c:v>0.13971894927049297</c:v>
                </c:pt>
                <c:pt idx="6">
                  <c:v>0.11641156046750452</c:v>
                </c:pt>
              </c:numCache>
            </c:numRef>
          </c:val>
        </c:ser>
        <c:marker val="1"/>
        <c:axId val="66327680"/>
        <c:axId val="66227584"/>
      </c:lineChart>
      <c:catAx>
        <c:axId val="66224128"/>
        <c:scaling>
          <c:orientation val="minMax"/>
        </c:scaling>
        <c:axPos val="b"/>
        <c:tickLblPos val="nextTo"/>
        <c:crossAx val="66226048"/>
        <c:crosses val="autoZero"/>
        <c:auto val="1"/>
        <c:lblAlgn val="ctr"/>
        <c:lblOffset val="100"/>
      </c:catAx>
      <c:valAx>
        <c:axId val="66226048"/>
        <c:scaling>
          <c:orientation val="minMax"/>
          <c:max val="44"/>
          <c:min val="30"/>
        </c:scaling>
        <c:axPos val="l"/>
        <c:numFmt formatCode="#,##0" sourceLinked="0"/>
        <c:tickLblPos val="nextTo"/>
        <c:crossAx val="66224128"/>
        <c:crosses val="autoZero"/>
        <c:crossBetween val="between"/>
      </c:valAx>
      <c:valAx>
        <c:axId val="66227584"/>
        <c:scaling>
          <c:orientation val="minMax"/>
        </c:scaling>
        <c:axPos val="r"/>
        <c:numFmt formatCode="0%" sourceLinked="0"/>
        <c:tickLblPos val="nextTo"/>
        <c:crossAx val="66327680"/>
        <c:crosses val="max"/>
        <c:crossBetween val="between"/>
      </c:valAx>
      <c:catAx>
        <c:axId val="66327680"/>
        <c:scaling>
          <c:orientation val="minMax"/>
        </c:scaling>
        <c:delete val="1"/>
        <c:axPos val="b"/>
        <c:tickLblPos val="none"/>
        <c:crossAx val="66227584"/>
        <c:crosses val="autoZero"/>
        <c:auto val="1"/>
        <c:lblAlgn val="ctr"/>
        <c:lblOffset val="100"/>
      </c:catAx>
    </c:plotArea>
    <c:legend>
      <c:legendPos val="tr"/>
      <c:layout>
        <c:manualLayout>
          <c:xMode val="edge"/>
          <c:yMode val="edge"/>
          <c:x val="0.59404990986107498"/>
          <c:y val="0.16532320525986655"/>
          <c:w val="0.29519444444444448"/>
          <c:h val="0.1725640964086807"/>
        </c:manualLayout>
      </c:layout>
      <c:overlay val="1"/>
    </c:legend>
    <c:plotVisOnly val="1"/>
    <c:dispBlanksAs val="gap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800" b="0">
                <a:solidFill>
                  <a:schemeClr val="tx2"/>
                </a:solidFill>
              </a:defRPr>
            </a:pPr>
            <a:r>
              <a:rPr lang="en-US" sz="1800" b="0" dirty="0">
                <a:solidFill>
                  <a:schemeClr val="tx2"/>
                </a:solidFill>
              </a:rPr>
              <a:t>Reserve build-up</a:t>
            </a:r>
          </a:p>
        </c:rich>
      </c:tx>
      <c:layout>
        <c:manualLayout>
          <c:xMode val="edge"/>
          <c:yMode val="edge"/>
          <c:x val="0.37772600190814853"/>
          <c:y val="0"/>
        </c:manualLayout>
      </c:layout>
    </c:title>
    <c:plotArea>
      <c:layout>
        <c:manualLayout>
          <c:layoutTarget val="inner"/>
          <c:xMode val="edge"/>
          <c:yMode val="edge"/>
          <c:x val="9.7282691978330019E-2"/>
          <c:y val="0.1128763470725475"/>
          <c:w val="0.85179770120832055"/>
          <c:h val="0.80623379809650786"/>
        </c:manualLayout>
      </c:layout>
      <c:barChart>
        <c:barDir val="col"/>
        <c:grouping val="clustered"/>
        <c:ser>
          <c:idx val="0"/>
          <c:order val="0"/>
          <c:tx>
            <c:v>Reserves</c:v>
          </c:tx>
          <c:spPr>
            <a:solidFill>
              <a:schemeClr val="tx2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cat>
            <c:numRef>
              <c:f>Data!$H$50:$N$50</c:f>
              <c:numCache>
                <c:formatCode>General</c:formatCode>
                <c:ptCount val="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</c:numCache>
            </c:numRef>
          </c:cat>
          <c:val>
            <c:numRef>
              <c:f>Data!$H$55:$N$55</c:f>
              <c:numCache>
                <c:formatCode>"R"\ #,###,##0</c:formatCode>
                <c:ptCount val="7"/>
                <c:pt idx="0">
                  <c:v>134341</c:v>
                </c:pt>
                <c:pt idx="1">
                  <c:v>134473</c:v>
                </c:pt>
                <c:pt idx="2">
                  <c:v>136262</c:v>
                </c:pt>
                <c:pt idx="3">
                  <c:v>185421</c:v>
                </c:pt>
                <c:pt idx="4">
                  <c:v>218921</c:v>
                </c:pt>
                <c:pt idx="5">
                  <c:v>239584</c:v>
                </c:pt>
                <c:pt idx="6">
                  <c:v>276388</c:v>
                </c:pt>
              </c:numCache>
            </c:numRef>
          </c:val>
        </c:ser>
        <c:gapWidth val="100"/>
        <c:axId val="66356736"/>
        <c:axId val="66358272"/>
      </c:barChart>
      <c:catAx>
        <c:axId val="66356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en-US"/>
          </a:p>
        </c:txPr>
        <c:crossAx val="66358272"/>
        <c:crosses val="autoZero"/>
        <c:auto val="1"/>
        <c:lblAlgn val="ctr"/>
        <c:lblOffset val="100"/>
      </c:catAx>
      <c:valAx>
        <c:axId val="66358272"/>
        <c:scaling>
          <c:orientation val="minMax"/>
        </c:scaling>
        <c:axPos val="l"/>
        <c:numFmt formatCode="&quot;R&quot;\ #,###,##0" sourceLinked="1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en-US"/>
          </a:p>
        </c:txPr>
        <c:crossAx val="66356736"/>
        <c:crosses val="autoZero"/>
        <c:crossBetween val="between"/>
        <c:dispUnits>
          <c:builtInUnit val="thousands"/>
          <c:dispUnitsLbl>
            <c:layout/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Millions</a:t>
                  </a:r>
                </a:p>
              </c:rich>
            </c:tx>
          </c:dispUnitsLbl>
        </c:dispUnits>
      </c:valAx>
    </c:plotArea>
    <c:plotVisOnly val="1"/>
    <c:dispBlanksAs val="gap"/>
  </c:chart>
  <c:txPr>
    <a:bodyPr/>
    <a:lstStyle/>
    <a:p>
      <a:pPr>
        <a:defRPr>
          <a:solidFill>
            <a:srgbClr val="315CA3"/>
          </a:solidFill>
        </a:defRPr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'Headline increases'!$D$16</c:f>
              <c:strCache>
                <c:ptCount val="1"/>
                <c:pt idx="0">
                  <c:v>Increase 2011-2012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spPr>
              <a:solidFill>
                <a:srgbClr val="15457F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spPr>
              <a:solidFill>
                <a:srgbClr val="F3712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spPr>
              <a:solidFill>
                <a:srgbClr val="ED1F24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spPr>
              <a:solidFill>
                <a:srgbClr val="8CAFCE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spPr>
              <a:solidFill>
                <a:srgbClr val="A52124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</c:dLbls>
          <c:cat>
            <c:strRef>
              <c:f>'Headline increases'!$A$17:$A$21</c:f>
              <c:strCache>
                <c:ptCount val="5"/>
                <c:pt idx="0">
                  <c:v>LA Comprehensive</c:v>
                </c:pt>
                <c:pt idx="1">
                  <c:v>LA Core</c:v>
                </c:pt>
                <c:pt idx="2">
                  <c:v>LA Active</c:v>
                </c:pt>
                <c:pt idx="3">
                  <c:v>LA Focus</c:v>
                </c:pt>
                <c:pt idx="4">
                  <c:v>LA KeyPlus</c:v>
                </c:pt>
              </c:strCache>
            </c:strRef>
          </c:cat>
          <c:val>
            <c:numRef>
              <c:f>'Headline increases'!$D$17:$D$21</c:f>
              <c:numCache>
                <c:formatCode>0.00%</c:formatCode>
                <c:ptCount val="5"/>
                <c:pt idx="0" formatCode="0.0%">
                  <c:v>0.127</c:v>
                </c:pt>
                <c:pt idx="1">
                  <c:v>8.5000000000000006E-2</c:v>
                </c:pt>
                <c:pt idx="2">
                  <c:v>8.5000000000000006E-2</c:v>
                </c:pt>
                <c:pt idx="3">
                  <c:v>8.5000000000000006E-2</c:v>
                </c:pt>
                <c:pt idx="4">
                  <c:v>6.6000000000000003E-2</c:v>
                </c:pt>
              </c:numCache>
            </c:numRef>
          </c:val>
        </c:ser>
        <c:gapWidth val="100"/>
        <c:axId val="66279296"/>
        <c:axId val="66280832"/>
      </c:barChart>
      <c:catAx>
        <c:axId val="66279296"/>
        <c:scaling>
          <c:orientation val="minMax"/>
        </c:scaling>
        <c:delete val="1"/>
        <c:axPos val="b"/>
        <c:numFmt formatCode="General" sourceLinked="1"/>
        <c:tickLblPos val="none"/>
        <c:crossAx val="66280832"/>
        <c:crosses val="autoZero"/>
        <c:auto val="1"/>
        <c:lblAlgn val="ctr"/>
        <c:lblOffset val="100"/>
      </c:catAx>
      <c:valAx>
        <c:axId val="66280832"/>
        <c:scaling>
          <c:orientation val="minMax"/>
          <c:max val="0.15000000000000024"/>
          <c:min val="0"/>
        </c:scaling>
        <c:delete val="1"/>
        <c:axPos val="l"/>
        <c:numFmt formatCode="0.0%" sourceLinked="1"/>
        <c:tickLblPos val="none"/>
        <c:crossAx val="66279296"/>
        <c:crosses val="autoZero"/>
        <c:crossBetween val="between"/>
      </c:valAx>
    </c:plotArea>
    <c:plotVisOnly val="1"/>
    <c:dispBlanksAs val="gap"/>
  </c:chart>
  <c:txPr>
    <a:bodyPr/>
    <a:lstStyle/>
    <a:p>
      <a:pPr>
        <a:defRPr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'Premium analysis-KeyPlus'!$D$24</c:f>
              <c:strCache>
                <c:ptCount val="1"/>
                <c:pt idx="0">
                  <c:v>Monthly contributions for a family of four</c:v>
                </c:pt>
              </c:strCache>
            </c:strRef>
          </c:tx>
          <c:spPr>
            <a:solidFill>
              <a:srgbClr val="004B8D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dPt>
            <c:idx val="5"/>
            <c:spPr>
              <a:solidFill>
                <a:srgbClr val="FBAC18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1"/>
            <c:spPr>
              <a:solidFill>
                <a:srgbClr val="FBAC18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7"/>
            <c:spPr>
              <a:solidFill>
                <a:srgbClr val="FBAC18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Lbls>
            <c:showVal val="1"/>
          </c:dLbls>
          <c:cat>
            <c:multiLvlStrRef>
              <c:f>'Premium analysis-KeyPlus'!$A$25:$B$42</c:f>
              <c:multiLvlStrCache>
                <c:ptCount val="18"/>
                <c:lvl>
                  <c:pt idx="0">
                    <c:v>Bonitas BonCap</c:v>
                  </c:pt>
                  <c:pt idx="1">
                    <c:v>Hosmed Step</c:v>
                  </c:pt>
                  <c:pt idx="2">
                    <c:v>Samwumed A</c:v>
                  </c:pt>
                  <c:pt idx="3">
                    <c:v>Samwumed B</c:v>
                  </c:pt>
                  <c:pt idx="4">
                    <c:v>KeyHealth Silver</c:v>
                  </c:pt>
                  <c:pt idx="5">
                    <c:v>LA KeyPlus</c:v>
                  </c:pt>
                  <c:pt idx="6">
                    <c:v>Bonitas BonCap</c:v>
                  </c:pt>
                  <c:pt idx="7">
                    <c:v>Hosmed Step</c:v>
                  </c:pt>
                  <c:pt idx="8">
                    <c:v>Samwumed A</c:v>
                  </c:pt>
                  <c:pt idx="9">
                    <c:v>Samwumed B</c:v>
                  </c:pt>
                  <c:pt idx="10">
                    <c:v>KeyHealth Silver</c:v>
                  </c:pt>
                  <c:pt idx="11">
                    <c:v>LA KeyPlus</c:v>
                  </c:pt>
                  <c:pt idx="12">
                    <c:v>Samwumed A</c:v>
                  </c:pt>
                  <c:pt idx="13">
                    <c:v>Hosmed Step</c:v>
                  </c:pt>
                  <c:pt idx="14">
                    <c:v>Samwumed B</c:v>
                  </c:pt>
                  <c:pt idx="15">
                    <c:v>Bonitas BonCap</c:v>
                  </c:pt>
                  <c:pt idx="16">
                    <c:v>KeyHealth Silver</c:v>
                  </c:pt>
                  <c:pt idx="17">
                    <c:v>LA KeyPlus</c:v>
                  </c:pt>
                </c:lvl>
                <c:lvl>
                  <c:pt idx="0">
                    <c:v>Members earning R4,000 per month</c:v>
                  </c:pt>
                  <c:pt idx="6">
                    <c:v>Members earning R6,000 per month</c:v>
                  </c:pt>
                  <c:pt idx="12">
                    <c:v>Members earning R8,000 per month</c:v>
                  </c:pt>
                </c:lvl>
              </c:multiLvlStrCache>
            </c:multiLvlStrRef>
          </c:cat>
          <c:val>
            <c:numRef>
              <c:f>'Premium analysis-KeyPlus'!$D$25:$D$42</c:f>
              <c:numCache>
                <c:formatCode>_ * #,##0_ ;_ * \-#,##0_ ;_ * "-"??_ ;_ @_ </c:formatCode>
                <c:ptCount val="18"/>
                <c:pt idx="0">
                  <c:v>1442.36</c:v>
                </c:pt>
                <c:pt idx="1">
                  <c:v>1871.43</c:v>
                </c:pt>
                <c:pt idx="2">
                  <c:v>2165.6800000000003</c:v>
                </c:pt>
                <c:pt idx="3">
                  <c:v>3000.2799999999997</c:v>
                </c:pt>
                <c:pt idx="4">
                  <c:v>3402.6000000000004</c:v>
                </c:pt>
                <c:pt idx="5">
                  <c:v>1766</c:v>
                </c:pt>
                <c:pt idx="6">
                  <c:v>1732.3300000000004</c:v>
                </c:pt>
                <c:pt idx="7">
                  <c:v>1871.43</c:v>
                </c:pt>
                <c:pt idx="8">
                  <c:v>2424.62</c:v>
                </c:pt>
                <c:pt idx="9">
                  <c:v>3197.16</c:v>
                </c:pt>
                <c:pt idx="10">
                  <c:v>3672.24</c:v>
                </c:pt>
                <c:pt idx="11">
                  <c:v>1766</c:v>
                </c:pt>
                <c:pt idx="12">
                  <c:v>2424.62</c:v>
                </c:pt>
                <c:pt idx="13">
                  <c:v>2787.3500000000022</c:v>
                </c:pt>
                <c:pt idx="14">
                  <c:v>3263.5</c:v>
                </c:pt>
                <c:pt idx="15">
                  <c:v>3366.2200000000003</c:v>
                </c:pt>
                <c:pt idx="16">
                  <c:v>3672.24</c:v>
                </c:pt>
                <c:pt idx="17">
                  <c:v>1864</c:v>
                </c:pt>
              </c:numCache>
            </c:numRef>
          </c:val>
        </c:ser>
        <c:gapWidth val="100"/>
        <c:axId val="66426368"/>
        <c:axId val="66427904"/>
      </c:barChart>
      <c:catAx>
        <c:axId val="66426368"/>
        <c:scaling>
          <c:orientation val="minMax"/>
        </c:scaling>
        <c:axPos val="b"/>
        <c:tickLblPos val="nextTo"/>
        <c:crossAx val="66427904"/>
        <c:crosses val="autoZero"/>
        <c:auto val="1"/>
        <c:lblAlgn val="ctr"/>
        <c:lblOffset val="100"/>
      </c:catAx>
      <c:valAx>
        <c:axId val="66427904"/>
        <c:scaling>
          <c:orientation val="minMax"/>
        </c:scaling>
        <c:axPos val="l"/>
        <c:numFmt formatCode="&quot;R&quot;\ #,##0" sourceLinked="0"/>
        <c:tickLblPos val="nextTo"/>
        <c:crossAx val="66426368"/>
        <c:crosses val="autoZero"/>
        <c:crossBetween val="between"/>
      </c:valAx>
    </c:plotArea>
    <c:plotVisOnly val="1"/>
    <c:dispBlanksAs val="gap"/>
  </c:chart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9C2CD-B42F-4B20-9543-8F7FC659B809}" type="datetimeFigureOut">
              <a:rPr lang="en-GB" smtClean="0"/>
              <a:pPr/>
              <a:t>10/10/2011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9288D-2C02-4390-A5EC-75A975EB7E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53144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B56499-DAF1-3245-9C26-E18CD89F12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6748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3FA9A-E39C-394D-BCF2-85C2203468BF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6499-DAF1-3245-9C26-E18CD89F12B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6499-DAF1-3245-9C26-E18CD89F12B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Scheme</a:t>
            </a:r>
            <a:r>
              <a:rPr lang="en-GB" baseline="0" dirty="0" smtClean="0"/>
              <a:t> A: </a:t>
            </a:r>
            <a:r>
              <a:rPr lang="en-GB" baseline="0" dirty="0" err="1" smtClean="0"/>
              <a:t>Bonitas</a:t>
            </a:r>
            <a:endParaRPr lang="en-GB" baseline="0" dirty="0" smtClean="0"/>
          </a:p>
          <a:p>
            <a:r>
              <a:rPr lang="en-GB" baseline="0" dirty="0" smtClean="0"/>
              <a:t>Scheme B: </a:t>
            </a:r>
            <a:r>
              <a:rPr lang="en-GB" baseline="0" dirty="0" err="1" smtClean="0"/>
              <a:t>Hosmed</a:t>
            </a:r>
            <a:endParaRPr lang="en-GB" baseline="0" dirty="0" smtClean="0"/>
          </a:p>
          <a:p>
            <a:r>
              <a:rPr lang="en-GB" baseline="0" dirty="0" smtClean="0"/>
              <a:t>Scheme C: </a:t>
            </a:r>
            <a:r>
              <a:rPr lang="en-GB" baseline="0" dirty="0" err="1" smtClean="0"/>
              <a:t>Samwumed</a:t>
            </a:r>
            <a:endParaRPr lang="en-GB" baseline="0" dirty="0" smtClean="0"/>
          </a:p>
          <a:p>
            <a:r>
              <a:rPr lang="en-GB" baseline="0" dirty="0" smtClean="0"/>
              <a:t>Scheme D: </a:t>
            </a:r>
            <a:r>
              <a:rPr lang="en-GB" baseline="0" dirty="0" err="1" smtClean="0"/>
              <a:t>KeyHealth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6499-DAF1-3245-9C26-E18CD89F12B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Scheme</a:t>
            </a:r>
            <a:r>
              <a:rPr lang="en-GB" baseline="0" dirty="0" smtClean="0"/>
              <a:t> A: </a:t>
            </a:r>
            <a:r>
              <a:rPr lang="en-GB" baseline="0" dirty="0" err="1" smtClean="0"/>
              <a:t>Bonitas</a:t>
            </a:r>
            <a:endParaRPr lang="en-GB" baseline="0" dirty="0" smtClean="0"/>
          </a:p>
          <a:p>
            <a:r>
              <a:rPr lang="en-GB" baseline="0" dirty="0" smtClean="0"/>
              <a:t>Scheme B: </a:t>
            </a:r>
            <a:r>
              <a:rPr lang="en-GB" baseline="0" dirty="0" err="1" smtClean="0"/>
              <a:t>Hosmed</a:t>
            </a:r>
            <a:endParaRPr lang="en-GB" baseline="0" dirty="0" smtClean="0"/>
          </a:p>
          <a:p>
            <a:r>
              <a:rPr lang="en-GB" baseline="0" dirty="0" smtClean="0"/>
              <a:t>Scheme D: </a:t>
            </a:r>
            <a:r>
              <a:rPr lang="en-GB" baseline="0" dirty="0" err="1" smtClean="0"/>
              <a:t>KeyHealth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6499-DAF1-3245-9C26-E18CD89F12B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FFFFFF"/>
                </a:solidFill>
              </a:rPr>
              <a:t>Health is using its partnership with Discovery Health to improve members’ experience in the healthcare system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6499-DAF1-3245-9C26-E18CD89F12B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BBA2-54E1-4EA3-BE4D-DA0FAD55408D}" type="slidenum">
              <a:rPr lang="en-GB" smtClean="0">
                <a:solidFill>
                  <a:prstClr val="black"/>
                </a:solidFill>
              </a:rPr>
              <a:pPr/>
              <a:t>58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3FA9A-E39C-394D-BCF2-85C2203468BF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999" y="262466"/>
            <a:ext cx="5237981" cy="804333"/>
          </a:xfrm>
        </p:spPr>
        <p:txBody>
          <a:bodyPr lIns="91440" anchor="b" anchorCtr="0"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999" y="1075268"/>
            <a:ext cx="5240867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5030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  <p:pic>
        <p:nvPicPr>
          <p:cNvPr id="5" name="Picture 4" descr="world map copy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614" t="9348" r="6989" b="13912"/>
          <a:stretch/>
        </p:blipFill>
        <p:spPr>
          <a:xfrm>
            <a:off x="0" y="1447799"/>
            <a:ext cx="9144000" cy="45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38028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38138" y="1503363"/>
            <a:ext cx="8431212" cy="4165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38028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olid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38138" y="1503363"/>
            <a:ext cx="8431212" cy="4165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reeform 4"/>
          <p:cNvSpPr/>
          <p:nvPr userDrawn="1"/>
        </p:nvSpPr>
        <p:spPr bwMode="auto">
          <a:xfrm>
            <a:off x="222250" y="5719763"/>
            <a:ext cx="8534400" cy="825500"/>
          </a:xfrm>
          <a:custGeom>
            <a:avLst/>
            <a:gdLst>
              <a:gd name="connsiteX0" fmla="*/ 0 w 8534400"/>
              <a:gd name="connsiteY0" fmla="*/ 0 h 825500"/>
              <a:gd name="connsiteX1" fmla="*/ 7994650 w 8534400"/>
              <a:gd name="connsiteY1" fmla="*/ 0 h 825500"/>
              <a:gd name="connsiteX2" fmla="*/ 8121650 w 8534400"/>
              <a:gd name="connsiteY2" fmla="*/ 234950 h 825500"/>
              <a:gd name="connsiteX3" fmla="*/ 8197850 w 8534400"/>
              <a:gd name="connsiteY3" fmla="*/ 234950 h 825500"/>
              <a:gd name="connsiteX4" fmla="*/ 8077200 w 8534400"/>
              <a:gd name="connsiteY4" fmla="*/ 6350 h 825500"/>
              <a:gd name="connsiteX5" fmla="*/ 8318500 w 8534400"/>
              <a:gd name="connsiteY5" fmla="*/ 6350 h 825500"/>
              <a:gd name="connsiteX6" fmla="*/ 8534400 w 8534400"/>
              <a:gd name="connsiteY6" fmla="*/ 406400 h 825500"/>
              <a:gd name="connsiteX7" fmla="*/ 8312150 w 8534400"/>
              <a:gd name="connsiteY7" fmla="*/ 825500 h 825500"/>
              <a:gd name="connsiteX8" fmla="*/ 8083550 w 8534400"/>
              <a:gd name="connsiteY8" fmla="*/ 825500 h 825500"/>
              <a:gd name="connsiteX9" fmla="*/ 8204200 w 8534400"/>
              <a:gd name="connsiteY9" fmla="*/ 584200 h 825500"/>
              <a:gd name="connsiteX10" fmla="*/ 8121650 w 8534400"/>
              <a:gd name="connsiteY10" fmla="*/ 584200 h 825500"/>
              <a:gd name="connsiteX11" fmla="*/ 8007350 w 8534400"/>
              <a:gd name="connsiteY11" fmla="*/ 825500 h 825500"/>
              <a:gd name="connsiteX12" fmla="*/ 0 w 8534400"/>
              <a:gd name="connsiteY12" fmla="*/ 825500 h 825500"/>
              <a:gd name="connsiteX13" fmla="*/ 0 w 8534400"/>
              <a:gd name="connsiteY13" fmla="*/ 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825500">
                <a:moveTo>
                  <a:pt x="0" y="0"/>
                </a:moveTo>
                <a:lnTo>
                  <a:pt x="7994650" y="0"/>
                </a:lnTo>
                <a:lnTo>
                  <a:pt x="8121650" y="234950"/>
                </a:lnTo>
                <a:lnTo>
                  <a:pt x="8197850" y="234950"/>
                </a:lnTo>
                <a:lnTo>
                  <a:pt x="8077200" y="6350"/>
                </a:lnTo>
                <a:lnTo>
                  <a:pt x="8318500" y="6350"/>
                </a:lnTo>
                <a:lnTo>
                  <a:pt x="8534400" y="406400"/>
                </a:lnTo>
                <a:lnTo>
                  <a:pt x="8312150" y="825500"/>
                </a:lnTo>
                <a:lnTo>
                  <a:pt x="8083550" y="825500"/>
                </a:lnTo>
                <a:lnTo>
                  <a:pt x="8204200" y="584200"/>
                </a:lnTo>
                <a:lnTo>
                  <a:pt x="8121650" y="584200"/>
                </a:lnTo>
                <a:lnTo>
                  <a:pt x="8007350" y="825500"/>
                </a:lnTo>
                <a:lnTo>
                  <a:pt x="0" y="825500"/>
                </a:lnTo>
                <a:lnTo>
                  <a:pt x="0" y="0"/>
                </a:lnTo>
                <a:close/>
              </a:path>
            </a:pathLst>
          </a:custGeom>
          <a:solidFill>
            <a:srgbClr val="8BAECC"/>
          </a:solidFill>
          <a:ln w="9525" cap="flat" cmpd="sng" algn="ctr">
            <a:solidFill>
              <a:srgbClr val="8BAE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240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olid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  <p:sp>
        <p:nvSpPr>
          <p:cNvPr id="5" name="Freeform 4"/>
          <p:cNvSpPr/>
          <p:nvPr userDrawn="1"/>
        </p:nvSpPr>
        <p:spPr bwMode="auto">
          <a:xfrm>
            <a:off x="222250" y="5719763"/>
            <a:ext cx="8534400" cy="825500"/>
          </a:xfrm>
          <a:custGeom>
            <a:avLst/>
            <a:gdLst>
              <a:gd name="connsiteX0" fmla="*/ 0 w 8534400"/>
              <a:gd name="connsiteY0" fmla="*/ 0 h 825500"/>
              <a:gd name="connsiteX1" fmla="*/ 7994650 w 8534400"/>
              <a:gd name="connsiteY1" fmla="*/ 0 h 825500"/>
              <a:gd name="connsiteX2" fmla="*/ 8121650 w 8534400"/>
              <a:gd name="connsiteY2" fmla="*/ 234950 h 825500"/>
              <a:gd name="connsiteX3" fmla="*/ 8197850 w 8534400"/>
              <a:gd name="connsiteY3" fmla="*/ 234950 h 825500"/>
              <a:gd name="connsiteX4" fmla="*/ 8077200 w 8534400"/>
              <a:gd name="connsiteY4" fmla="*/ 6350 h 825500"/>
              <a:gd name="connsiteX5" fmla="*/ 8318500 w 8534400"/>
              <a:gd name="connsiteY5" fmla="*/ 6350 h 825500"/>
              <a:gd name="connsiteX6" fmla="*/ 8534400 w 8534400"/>
              <a:gd name="connsiteY6" fmla="*/ 406400 h 825500"/>
              <a:gd name="connsiteX7" fmla="*/ 8312150 w 8534400"/>
              <a:gd name="connsiteY7" fmla="*/ 825500 h 825500"/>
              <a:gd name="connsiteX8" fmla="*/ 8083550 w 8534400"/>
              <a:gd name="connsiteY8" fmla="*/ 825500 h 825500"/>
              <a:gd name="connsiteX9" fmla="*/ 8204200 w 8534400"/>
              <a:gd name="connsiteY9" fmla="*/ 584200 h 825500"/>
              <a:gd name="connsiteX10" fmla="*/ 8121650 w 8534400"/>
              <a:gd name="connsiteY10" fmla="*/ 584200 h 825500"/>
              <a:gd name="connsiteX11" fmla="*/ 8007350 w 8534400"/>
              <a:gd name="connsiteY11" fmla="*/ 825500 h 825500"/>
              <a:gd name="connsiteX12" fmla="*/ 0 w 8534400"/>
              <a:gd name="connsiteY12" fmla="*/ 825500 h 825500"/>
              <a:gd name="connsiteX13" fmla="*/ 0 w 8534400"/>
              <a:gd name="connsiteY13" fmla="*/ 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825500">
                <a:moveTo>
                  <a:pt x="0" y="0"/>
                </a:moveTo>
                <a:lnTo>
                  <a:pt x="7994650" y="0"/>
                </a:lnTo>
                <a:lnTo>
                  <a:pt x="8121650" y="234950"/>
                </a:lnTo>
                <a:lnTo>
                  <a:pt x="8197850" y="234950"/>
                </a:lnTo>
                <a:lnTo>
                  <a:pt x="8077200" y="6350"/>
                </a:lnTo>
                <a:lnTo>
                  <a:pt x="8318500" y="6350"/>
                </a:lnTo>
                <a:lnTo>
                  <a:pt x="8534400" y="406400"/>
                </a:lnTo>
                <a:lnTo>
                  <a:pt x="8312150" y="825500"/>
                </a:lnTo>
                <a:lnTo>
                  <a:pt x="8083550" y="825500"/>
                </a:lnTo>
                <a:lnTo>
                  <a:pt x="8204200" y="584200"/>
                </a:lnTo>
                <a:lnTo>
                  <a:pt x="8121650" y="584200"/>
                </a:lnTo>
                <a:lnTo>
                  <a:pt x="8007350" y="825500"/>
                </a:lnTo>
                <a:lnTo>
                  <a:pt x="0" y="825500"/>
                </a:lnTo>
                <a:lnTo>
                  <a:pt x="0" y="0"/>
                </a:lnTo>
                <a:close/>
              </a:path>
            </a:pathLst>
          </a:custGeom>
          <a:solidFill>
            <a:srgbClr val="8BAECC"/>
          </a:solidFill>
          <a:ln w="9525" cap="flat" cmpd="sng" algn="ctr">
            <a:solidFill>
              <a:srgbClr val="8BAE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2235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utlin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38138" y="1503363"/>
            <a:ext cx="8431212" cy="4165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reeform 4"/>
          <p:cNvSpPr/>
          <p:nvPr userDrawn="1"/>
        </p:nvSpPr>
        <p:spPr bwMode="auto">
          <a:xfrm>
            <a:off x="222250" y="5719763"/>
            <a:ext cx="8534400" cy="825500"/>
          </a:xfrm>
          <a:custGeom>
            <a:avLst/>
            <a:gdLst>
              <a:gd name="connsiteX0" fmla="*/ 0 w 8534400"/>
              <a:gd name="connsiteY0" fmla="*/ 0 h 825500"/>
              <a:gd name="connsiteX1" fmla="*/ 7994650 w 8534400"/>
              <a:gd name="connsiteY1" fmla="*/ 0 h 825500"/>
              <a:gd name="connsiteX2" fmla="*/ 8121650 w 8534400"/>
              <a:gd name="connsiteY2" fmla="*/ 234950 h 825500"/>
              <a:gd name="connsiteX3" fmla="*/ 8197850 w 8534400"/>
              <a:gd name="connsiteY3" fmla="*/ 234950 h 825500"/>
              <a:gd name="connsiteX4" fmla="*/ 8077200 w 8534400"/>
              <a:gd name="connsiteY4" fmla="*/ 6350 h 825500"/>
              <a:gd name="connsiteX5" fmla="*/ 8318500 w 8534400"/>
              <a:gd name="connsiteY5" fmla="*/ 6350 h 825500"/>
              <a:gd name="connsiteX6" fmla="*/ 8534400 w 8534400"/>
              <a:gd name="connsiteY6" fmla="*/ 406400 h 825500"/>
              <a:gd name="connsiteX7" fmla="*/ 8312150 w 8534400"/>
              <a:gd name="connsiteY7" fmla="*/ 825500 h 825500"/>
              <a:gd name="connsiteX8" fmla="*/ 8083550 w 8534400"/>
              <a:gd name="connsiteY8" fmla="*/ 825500 h 825500"/>
              <a:gd name="connsiteX9" fmla="*/ 8204200 w 8534400"/>
              <a:gd name="connsiteY9" fmla="*/ 584200 h 825500"/>
              <a:gd name="connsiteX10" fmla="*/ 8121650 w 8534400"/>
              <a:gd name="connsiteY10" fmla="*/ 584200 h 825500"/>
              <a:gd name="connsiteX11" fmla="*/ 8007350 w 8534400"/>
              <a:gd name="connsiteY11" fmla="*/ 825500 h 825500"/>
              <a:gd name="connsiteX12" fmla="*/ 0 w 8534400"/>
              <a:gd name="connsiteY12" fmla="*/ 825500 h 825500"/>
              <a:gd name="connsiteX13" fmla="*/ 0 w 8534400"/>
              <a:gd name="connsiteY13" fmla="*/ 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825500">
                <a:moveTo>
                  <a:pt x="0" y="0"/>
                </a:moveTo>
                <a:lnTo>
                  <a:pt x="7994650" y="0"/>
                </a:lnTo>
                <a:lnTo>
                  <a:pt x="8121650" y="234950"/>
                </a:lnTo>
                <a:lnTo>
                  <a:pt x="8197850" y="234950"/>
                </a:lnTo>
                <a:lnTo>
                  <a:pt x="8077200" y="6350"/>
                </a:lnTo>
                <a:lnTo>
                  <a:pt x="8318500" y="6350"/>
                </a:lnTo>
                <a:lnTo>
                  <a:pt x="8534400" y="406400"/>
                </a:lnTo>
                <a:lnTo>
                  <a:pt x="8312150" y="825500"/>
                </a:lnTo>
                <a:lnTo>
                  <a:pt x="8083550" y="825500"/>
                </a:lnTo>
                <a:lnTo>
                  <a:pt x="8204200" y="584200"/>
                </a:lnTo>
                <a:lnTo>
                  <a:pt x="8121650" y="584200"/>
                </a:lnTo>
                <a:lnTo>
                  <a:pt x="8007350" y="825500"/>
                </a:lnTo>
                <a:lnTo>
                  <a:pt x="0" y="8255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3462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outlin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  <p:sp>
        <p:nvSpPr>
          <p:cNvPr id="5" name="Freeform 4"/>
          <p:cNvSpPr/>
          <p:nvPr userDrawn="1"/>
        </p:nvSpPr>
        <p:spPr bwMode="auto">
          <a:xfrm>
            <a:off x="222250" y="5719763"/>
            <a:ext cx="8534400" cy="825500"/>
          </a:xfrm>
          <a:custGeom>
            <a:avLst/>
            <a:gdLst>
              <a:gd name="connsiteX0" fmla="*/ 0 w 8534400"/>
              <a:gd name="connsiteY0" fmla="*/ 0 h 825500"/>
              <a:gd name="connsiteX1" fmla="*/ 7994650 w 8534400"/>
              <a:gd name="connsiteY1" fmla="*/ 0 h 825500"/>
              <a:gd name="connsiteX2" fmla="*/ 8121650 w 8534400"/>
              <a:gd name="connsiteY2" fmla="*/ 234950 h 825500"/>
              <a:gd name="connsiteX3" fmla="*/ 8197850 w 8534400"/>
              <a:gd name="connsiteY3" fmla="*/ 234950 h 825500"/>
              <a:gd name="connsiteX4" fmla="*/ 8077200 w 8534400"/>
              <a:gd name="connsiteY4" fmla="*/ 6350 h 825500"/>
              <a:gd name="connsiteX5" fmla="*/ 8318500 w 8534400"/>
              <a:gd name="connsiteY5" fmla="*/ 6350 h 825500"/>
              <a:gd name="connsiteX6" fmla="*/ 8534400 w 8534400"/>
              <a:gd name="connsiteY6" fmla="*/ 406400 h 825500"/>
              <a:gd name="connsiteX7" fmla="*/ 8312150 w 8534400"/>
              <a:gd name="connsiteY7" fmla="*/ 825500 h 825500"/>
              <a:gd name="connsiteX8" fmla="*/ 8083550 w 8534400"/>
              <a:gd name="connsiteY8" fmla="*/ 825500 h 825500"/>
              <a:gd name="connsiteX9" fmla="*/ 8204200 w 8534400"/>
              <a:gd name="connsiteY9" fmla="*/ 584200 h 825500"/>
              <a:gd name="connsiteX10" fmla="*/ 8121650 w 8534400"/>
              <a:gd name="connsiteY10" fmla="*/ 584200 h 825500"/>
              <a:gd name="connsiteX11" fmla="*/ 8007350 w 8534400"/>
              <a:gd name="connsiteY11" fmla="*/ 825500 h 825500"/>
              <a:gd name="connsiteX12" fmla="*/ 0 w 8534400"/>
              <a:gd name="connsiteY12" fmla="*/ 825500 h 825500"/>
              <a:gd name="connsiteX13" fmla="*/ 0 w 8534400"/>
              <a:gd name="connsiteY13" fmla="*/ 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825500">
                <a:moveTo>
                  <a:pt x="0" y="0"/>
                </a:moveTo>
                <a:lnTo>
                  <a:pt x="7994650" y="0"/>
                </a:lnTo>
                <a:lnTo>
                  <a:pt x="8121650" y="234950"/>
                </a:lnTo>
                <a:lnTo>
                  <a:pt x="8197850" y="234950"/>
                </a:lnTo>
                <a:lnTo>
                  <a:pt x="8077200" y="6350"/>
                </a:lnTo>
                <a:lnTo>
                  <a:pt x="8318500" y="6350"/>
                </a:lnTo>
                <a:lnTo>
                  <a:pt x="8534400" y="406400"/>
                </a:lnTo>
                <a:lnTo>
                  <a:pt x="8312150" y="825500"/>
                </a:lnTo>
                <a:lnTo>
                  <a:pt x="8083550" y="825500"/>
                </a:lnTo>
                <a:lnTo>
                  <a:pt x="8204200" y="584200"/>
                </a:lnTo>
                <a:lnTo>
                  <a:pt x="8121650" y="584200"/>
                </a:lnTo>
                <a:lnTo>
                  <a:pt x="8007350" y="825500"/>
                </a:lnTo>
                <a:lnTo>
                  <a:pt x="0" y="8255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078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38138" y="1503363"/>
            <a:ext cx="3886729" cy="4165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458759" y="1503363"/>
            <a:ext cx="3886729" cy="4165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reeform 7"/>
          <p:cNvSpPr/>
          <p:nvPr userDrawn="1"/>
        </p:nvSpPr>
        <p:spPr bwMode="auto">
          <a:xfrm>
            <a:off x="222250" y="5719763"/>
            <a:ext cx="8534400" cy="825500"/>
          </a:xfrm>
          <a:custGeom>
            <a:avLst/>
            <a:gdLst>
              <a:gd name="connsiteX0" fmla="*/ 0 w 8534400"/>
              <a:gd name="connsiteY0" fmla="*/ 0 h 825500"/>
              <a:gd name="connsiteX1" fmla="*/ 7994650 w 8534400"/>
              <a:gd name="connsiteY1" fmla="*/ 0 h 825500"/>
              <a:gd name="connsiteX2" fmla="*/ 8121650 w 8534400"/>
              <a:gd name="connsiteY2" fmla="*/ 234950 h 825500"/>
              <a:gd name="connsiteX3" fmla="*/ 8197850 w 8534400"/>
              <a:gd name="connsiteY3" fmla="*/ 234950 h 825500"/>
              <a:gd name="connsiteX4" fmla="*/ 8077200 w 8534400"/>
              <a:gd name="connsiteY4" fmla="*/ 6350 h 825500"/>
              <a:gd name="connsiteX5" fmla="*/ 8318500 w 8534400"/>
              <a:gd name="connsiteY5" fmla="*/ 6350 h 825500"/>
              <a:gd name="connsiteX6" fmla="*/ 8534400 w 8534400"/>
              <a:gd name="connsiteY6" fmla="*/ 406400 h 825500"/>
              <a:gd name="connsiteX7" fmla="*/ 8312150 w 8534400"/>
              <a:gd name="connsiteY7" fmla="*/ 825500 h 825500"/>
              <a:gd name="connsiteX8" fmla="*/ 8083550 w 8534400"/>
              <a:gd name="connsiteY8" fmla="*/ 825500 h 825500"/>
              <a:gd name="connsiteX9" fmla="*/ 8204200 w 8534400"/>
              <a:gd name="connsiteY9" fmla="*/ 584200 h 825500"/>
              <a:gd name="connsiteX10" fmla="*/ 8121650 w 8534400"/>
              <a:gd name="connsiteY10" fmla="*/ 584200 h 825500"/>
              <a:gd name="connsiteX11" fmla="*/ 8007350 w 8534400"/>
              <a:gd name="connsiteY11" fmla="*/ 825500 h 825500"/>
              <a:gd name="connsiteX12" fmla="*/ 0 w 8534400"/>
              <a:gd name="connsiteY12" fmla="*/ 825500 h 825500"/>
              <a:gd name="connsiteX13" fmla="*/ 0 w 8534400"/>
              <a:gd name="connsiteY13" fmla="*/ 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825500">
                <a:moveTo>
                  <a:pt x="0" y="0"/>
                </a:moveTo>
                <a:lnTo>
                  <a:pt x="7994650" y="0"/>
                </a:lnTo>
                <a:lnTo>
                  <a:pt x="8121650" y="234950"/>
                </a:lnTo>
                <a:lnTo>
                  <a:pt x="8197850" y="234950"/>
                </a:lnTo>
                <a:lnTo>
                  <a:pt x="8077200" y="6350"/>
                </a:lnTo>
                <a:lnTo>
                  <a:pt x="8318500" y="6350"/>
                </a:lnTo>
                <a:lnTo>
                  <a:pt x="8534400" y="406400"/>
                </a:lnTo>
                <a:lnTo>
                  <a:pt x="8312150" y="825500"/>
                </a:lnTo>
                <a:lnTo>
                  <a:pt x="8083550" y="825500"/>
                </a:lnTo>
                <a:lnTo>
                  <a:pt x="8204200" y="584200"/>
                </a:lnTo>
                <a:lnTo>
                  <a:pt x="8121650" y="584200"/>
                </a:lnTo>
                <a:lnTo>
                  <a:pt x="8007350" y="825500"/>
                </a:lnTo>
                <a:lnTo>
                  <a:pt x="0" y="825500"/>
                </a:lnTo>
                <a:lnTo>
                  <a:pt x="0" y="0"/>
                </a:lnTo>
                <a:close/>
              </a:path>
            </a:pathLst>
          </a:custGeom>
          <a:solidFill>
            <a:srgbClr val="8BAECC"/>
          </a:solidFill>
          <a:ln w="9525" cap="flat" cmpd="sng" algn="ctr">
            <a:solidFill>
              <a:srgbClr val="8BAE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9284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47535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lity 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47472"/>
            <a:ext cx="6705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4B8D">
                  <a:tint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38138" y="1503363"/>
            <a:ext cx="8431212" cy="4165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61319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" y="346016"/>
            <a:ext cx="6858000" cy="83820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138" y="1503363"/>
            <a:ext cx="8431212" cy="416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629400"/>
            <a:ext cx="609600" cy="228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A8DB2A-CE80-4DBC-9337-86EA32AA3D5C}" type="slidenum">
              <a:rPr lang="en-US" smtClean="0">
                <a:solidFill>
                  <a:srgbClr val="004B8D">
                    <a:tint val="75000"/>
                  </a:srgb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4B8D">
                  <a:tint val="75000"/>
                </a:srgbClr>
              </a:solidFill>
              <a:latin typeface="Calibri"/>
              <a:ea typeface="+mn-ea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5556" y="349502"/>
            <a:ext cx="203200" cy="806616"/>
            <a:chOff x="-5556" y="349502"/>
            <a:chExt cx="203200" cy="806616"/>
          </a:xfrm>
        </p:grpSpPr>
        <p:sp>
          <p:nvSpPr>
            <p:cNvPr id="8" name="Round Single Corner Rectangle 7"/>
            <p:cNvSpPr/>
            <p:nvPr userDrawn="1"/>
          </p:nvSpPr>
          <p:spPr bwMode="auto">
            <a:xfrm>
              <a:off x="-5556" y="349502"/>
              <a:ext cx="203200" cy="134436"/>
            </a:xfrm>
            <a:prstGeom prst="round1Rect">
              <a:avLst/>
            </a:prstGeom>
            <a:solidFill>
              <a:srgbClr val="F15024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Round Single Corner Rectangle 8"/>
            <p:cNvSpPr/>
            <p:nvPr userDrawn="1"/>
          </p:nvSpPr>
          <p:spPr bwMode="auto">
            <a:xfrm>
              <a:off x="-5556" y="483938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F36B2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Round Single Corner Rectangle 9"/>
            <p:cNvSpPr/>
            <p:nvPr userDrawn="1"/>
          </p:nvSpPr>
          <p:spPr bwMode="auto">
            <a:xfrm>
              <a:off x="-5556" y="618374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F7912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Round Single Corner Rectangle 10"/>
            <p:cNvSpPr/>
            <p:nvPr userDrawn="1"/>
          </p:nvSpPr>
          <p:spPr bwMode="auto">
            <a:xfrm>
              <a:off x="-5556" y="752810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8BAECC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Round Single Corner Rectangle 11"/>
            <p:cNvSpPr/>
            <p:nvPr userDrawn="1"/>
          </p:nvSpPr>
          <p:spPr bwMode="auto">
            <a:xfrm flipV="1">
              <a:off x="-5556" y="1021682"/>
              <a:ext cx="203200" cy="134436"/>
            </a:xfrm>
            <a:prstGeom prst="round1Rect">
              <a:avLst/>
            </a:prstGeom>
            <a:solidFill>
              <a:srgbClr val="0B4C8C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Round Single Corner Rectangle 12"/>
            <p:cNvSpPr/>
            <p:nvPr userDrawn="1"/>
          </p:nvSpPr>
          <p:spPr bwMode="auto">
            <a:xfrm>
              <a:off x="-5556" y="887246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588BB6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10800000">
            <a:off x="8947702" y="5979759"/>
            <a:ext cx="196297" cy="552163"/>
            <a:chOff x="-5556" y="349502"/>
            <a:chExt cx="203200" cy="806616"/>
          </a:xfrm>
        </p:grpSpPr>
        <p:sp>
          <p:nvSpPr>
            <p:cNvPr id="15" name="Round Single Corner Rectangle 14"/>
            <p:cNvSpPr/>
            <p:nvPr userDrawn="1"/>
          </p:nvSpPr>
          <p:spPr bwMode="auto">
            <a:xfrm>
              <a:off x="-5556" y="349502"/>
              <a:ext cx="203200" cy="134436"/>
            </a:xfrm>
            <a:prstGeom prst="round1Rect">
              <a:avLst/>
            </a:prstGeom>
            <a:solidFill>
              <a:srgbClr val="F15024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Round Single Corner Rectangle 15"/>
            <p:cNvSpPr/>
            <p:nvPr userDrawn="1"/>
          </p:nvSpPr>
          <p:spPr bwMode="auto">
            <a:xfrm>
              <a:off x="-5556" y="483938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F36B2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ound Single Corner Rectangle 16"/>
            <p:cNvSpPr/>
            <p:nvPr userDrawn="1"/>
          </p:nvSpPr>
          <p:spPr bwMode="auto">
            <a:xfrm>
              <a:off x="-5556" y="618374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F7912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Round Single Corner Rectangle 17"/>
            <p:cNvSpPr/>
            <p:nvPr userDrawn="1"/>
          </p:nvSpPr>
          <p:spPr bwMode="auto">
            <a:xfrm>
              <a:off x="-5556" y="752810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8BAECC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Round Single Corner Rectangle 18"/>
            <p:cNvSpPr/>
            <p:nvPr userDrawn="1"/>
          </p:nvSpPr>
          <p:spPr bwMode="auto">
            <a:xfrm flipV="1">
              <a:off x="-5556" y="1021682"/>
              <a:ext cx="203200" cy="134436"/>
            </a:xfrm>
            <a:prstGeom prst="round1Rect">
              <a:avLst/>
            </a:prstGeom>
            <a:solidFill>
              <a:srgbClr val="0B4C8C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Round Single Corner Rectangle 19"/>
            <p:cNvSpPr/>
            <p:nvPr userDrawn="1"/>
          </p:nvSpPr>
          <p:spPr bwMode="auto">
            <a:xfrm>
              <a:off x="-5556" y="887246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588BB6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5719763"/>
            <a:ext cx="203200" cy="806616"/>
            <a:chOff x="-5556" y="349502"/>
            <a:chExt cx="203200" cy="806616"/>
          </a:xfrm>
        </p:grpSpPr>
        <p:sp>
          <p:nvSpPr>
            <p:cNvPr id="22" name="Round Single Corner Rectangle 21"/>
            <p:cNvSpPr/>
            <p:nvPr userDrawn="1"/>
          </p:nvSpPr>
          <p:spPr bwMode="auto">
            <a:xfrm>
              <a:off x="-5556" y="349502"/>
              <a:ext cx="203200" cy="134436"/>
            </a:xfrm>
            <a:prstGeom prst="round1Rect">
              <a:avLst/>
            </a:prstGeom>
            <a:solidFill>
              <a:srgbClr val="F15024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Round Single Corner Rectangle 22"/>
            <p:cNvSpPr/>
            <p:nvPr userDrawn="1"/>
          </p:nvSpPr>
          <p:spPr bwMode="auto">
            <a:xfrm>
              <a:off x="-5556" y="483938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F36B2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Round Single Corner Rectangle 23"/>
            <p:cNvSpPr/>
            <p:nvPr userDrawn="1"/>
          </p:nvSpPr>
          <p:spPr bwMode="auto">
            <a:xfrm>
              <a:off x="-5556" y="618374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F7912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Round Single Corner Rectangle 24"/>
            <p:cNvSpPr/>
            <p:nvPr userDrawn="1"/>
          </p:nvSpPr>
          <p:spPr bwMode="auto">
            <a:xfrm>
              <a:off x="-5556" y="752810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8BAECC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Round Single Corner Rectangle 25"/>
            <p:cNvSpPr/>
            <p:nvPr userDrawn="1"/>
          </p:nvSpPr>
          <p:spPr bwMode="auto">
            <a:xfrm flipV="1">
              <a:off x="-5556" y="1021682"/>
              <a:ext cx="203200" cy="134436"/>
            </a:xfrm>
            <a:prstGeom prst="round1Rect">
              <a:avLst/>
            </a:prstGeom>
            <a:solidFill>
              <a:srgbClr val="0B4C8C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Round Single Corner Rectangle 26"/>
            <p:cNvSpPr/>
            <p:nvPr userDrawn="1"/>
          </p:nvSpPr>
          <p:spPr bwMode="auto">
            <a:xfrm>
              <a:off x="-5556" y="887246"/>
              <a:ext cx="203200" cy="134436"/>
            </a:xfrm>
            <a:prstGeom prst="round1Rect">
              <a:avLst>
                <a:gd name="adj" fmla="val 0"/>
              </a:avLst>
            </a:prstGeom>
            <a:solidFill>
              <a:srgbClr val="588BB6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402656"/>
            <a:ext cx="1563627" cy="7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85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11" r:id="rId3"/>
    <p:sldLayoutId id="2147483713" r:id="rId4"/>
    <p:sldLayoutId id="2147483712" r:id="rId5"/>
    <p:sldLayoutId id="2147483714" r:id="rId6"/>
    <p:sldLayoutId id="2147483710" r:id="rId7"/>
    <p:sldLayoutId id="2147483693" r:id="rId8"/>
    <p:sldLayoutId id="2147483694" r:id="rId9"/>
    <p:sldLayoutId id="2147483696" r:id="rId10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9863" indent="-169863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0375" indent="-2222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60425" indent="-17303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141413" indent="-173038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666666"/>
          </a:solidFill>
          <a:latin typeface="+mn-lt"/>
          <a:ea typeface="+mn-ea"/>
          <a:cs typeface="+mn-cs"/>
        </a:defRPr>
      </a:lvl4pPr>
      <a:lvl5pPr marL="1376363" indent="-173038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47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0.png"/><Relationship Id="rId7" Type="http://schemas.openxmlformats.org/officeDocument/2006/relationships/image" Target="../media/image10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89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315CA3"/>
                </a:solidFill>
                <a:cs typeface="Arial"/>
              </a:rPr>
              <a:t>LA Health </a:t>
            </a:r>
            <a:r>
              <a:rPr lang="en-US" dirty="0" smtClean="0">
                <a:solidFill>
                  <a:srgbClr val="315CA3"/>
                </a:solidFill>
                <a:cs typeface="Arial"/>
              </a:rPr>
              <a:t>Launch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63888" y="4437112"/>
            <a:ext cx="5256584" cy="68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4316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On the way to wellness</a:t>
            </a:r>
            <a:endParaRPr lang="en-US" dirty="0">
              <a:solidFill>
                <a:srgbClr val="315CA3"/>
              </a:solidFill>
              <a:latin typeface="Arial"/>
              <a:cs typeface="Arial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78763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Drivers of the contribution increase</a:t>
            </a:r>
          </a:p>
        </p:txBody>
      </p:sp>
      <p:sp>
        <p:nvSpPr>
          <p:cNvPr id="7" name="Round Single Corner Rectangle 6"/>
          <p:cNvSpPr/>
          <p:nvPr/>
        </p:nvSpPr>
        <p:spPr>
          <a:xfrm>
            <a:off x="820132" y="1456664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Medical price inflation</a:t>
            </a:r>
          </a:p>
        </p:txBody>
      </p:sp>
      <p:sp>
        <p:nvSpPr>
          <p:cNvPr id="16" name="Round Single Corner Rectangle 15"/>
          <p:cNvSpPr/>
          <p:nvPr/>
        </p:nvSpPr>
        <p:spPr>
          <a:xfrm>
            <a:off x="820132" y="2322672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Increases in </a:t>
            </a:r>
            <a:r>
              <a:rPr lang="en-US" dirty="0" err="1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utilisation</a:t>
            </a:r>
            <a:endParaRPr lang="en-US" dirty="0">
              <a:solidFill>
                <a:schemeClr val="tx2"/>
              </a:solidFill>
              <a:ea typeface="ヒラギノ角ゴ Pro W3" pitchFamily="1" charset="-128"/>
              <a:cs typeface="Arial" charset="0"/>
            </a:endParaRPr>
          </a:p>
        </p:txBody>
      </p:sp>
      <p:sp>
        <p:nvSpPr>
          <p:cNvPr id="18" name="Round Single Corner Rectangle 17"/>
          <p:cNvSpPr/>
          <p:nvPr/>
        </p:nvSpPr>
        <p:spPr>
          <a:xfrm>
            <a:off x="820132" y="3188680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Advancements in medical technology</a:t>
            </a:r>
          </a:p>
        </p:txBody>
      </p:sp>
      <p:sp>
        <p:nvSpPr>
          <p:cNvPr id="6" name="Round Single Corner Rectangle 5"/>
          <p:cNvSpPr/>
          <p:nvPr/>
        </p:nvSpPr>
        <p:spPr>
          <a:xfrm>
            <a:off x="820132" y="4054688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Changes in demographic profile</a:t>
            </a:r>
          </a:p>
        </p:txBody>
      </p:sp>
      <p:sp>
        <p:nvSpPr>
          <p:cNvPr id="8" name="Round Single Corner Rectangle 7"/>
          <p:cNvSpPr/>
          <p:nvPr/>
        </p:nvSpPr>
        <p:spPr>
          <a:xfrm>
            <a:off x="814540" y="4920697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Reserve funding and solvency requirements</a:t>
            </a:r>
          </a:p>
        </p:txBody>
      </p:sp>
    </p:spTree>
    <p:extLst>
      <p:ext uri="{BB962C8B-B14F-4D97-AF65-F5344CB8AC3E}">
        <p14:creationId xmlns:p14="http://schemas.microsoft.com/office/powerpoint/2010/main" xmlns="" val="2477861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Medical price and utilisation drivers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1311" y="1621377"/>
            <a:ext cx="387703" cy="406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9698" y="5342462"/>
            <a:ext cx="54631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chemeClr val="tx2"/>
                </a:solidFill>
              </a:rPr>
              <a:t>0%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6628" y="2646874"/>
            <a:ext cx="91440" cy="917320"/>
          </a:xfrm>
          <a:prstGeom prst="rect">
            <a:avLst/>
          </a:prstGeom>
          <a:solidFill>
            <a:schemeClr val="tx1"/>
          </a:solidFill>
          <a:ln w="11429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tx2"/>
              </a:solidFill>
              <a:latin typeface="Calibri"/>
              <a:ea typeface="+mn-ea"/>
            </a:endParaRPr>
          </a:p>
        </p:txBody>
      </p:sp>
      <p:grpSp>
        <p:nvGrpSpPr>
          <p:cNvPr id="6" name="Group 225"/>
          <p:cNvGrpSpPr/>
          <p:nvPr/>
        </p:nvGrpSpPr>
        <p:grpSpPr>
          <a:xfrm flipH="1">
            <a:off x="2411730" y="1571293"/>
            <a:ext cx="879900" cy="3971463"/>
            <a:chOff x="4400340" y="1756027"/>
            <a:chExt cx="615908" cy="4354703"/>
          </a:xfrm>
        </p:grpSpPr>
        <p:grpSp>
          <p:nvGrpSpPr>
            <p:cNvPr id="7" name="Group 77"/>
            <p:cNvGrpSpPr/>
            <p:nvPr/>
          </p:nvGrpSpPr>
          <p:grpSpPr>
            <a:xfrm flipH="1">
              <a:off x="4400340" y="1950621"/>
              <a:ext cx="110793" cy="4160109"/>
              <a:chOff x="1777185" y="1950621"/>
              <a:chExt cx="110793" cy="4160109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777185" y="6110730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777185" y="5772272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777185" y="5424849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777185" y="5077427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777185" y="4730003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777185" y="4382580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777185" y="4035158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777185" y="3687735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777185" y="3340312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777185" y="2992889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777185" y="2645466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777185" y="2298043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77185" y="1950621"/>
                <a:ext cx="11079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8" name="TextBox 7"/>
            <p:cNvSpPr txBox="1"/>
            <p:nvPr/>
          </p:nvSpPr>
          <p:spPr>
            <a:xfrm>
              <a:off x="4469937" y="5586778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1%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69937" y="5238528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2%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69937" y="4890278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3%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69937" y="4542028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4%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69937" y="4193778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5%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69937" y="3845526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6%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69937" y="3497277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7%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69937" y="3149028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8%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69937" y="2800777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9%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69937" y="2452528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10%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69936" y="2104277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11%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69936" y="1756027"/>
              <a:ext cx="546311" cy="3374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chemeClr val="tx2"/>
                  </a:solidFill>
                </a:rPr>
                <a:t>12%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4400340" y="1950621"/>
              <a:ext cx="0" cy="4160109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4" name="Rectangle 33"/>
          <p:cNvSpPr/>
          <p:nvPr/>
        </p:nvSpPr>
        <p:spPr>
          <a:xfrm>
            <a:off x="3516628" y="3602506"/>
            <a:ext cx="91440" cy="375267"/>
          </a:xfrm>
          <a:prstGeom prst="rect">
            <a:avLst/>
          </a:prstGeom>
          <a:solidFill>
            <a:schemeClr val="accent2"/>
          </a:solidFill>
          <a:ln w="11429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tx2"/>
              </a:solidFill>
              <a:latin typeface="Calibri"/>
              <a:ea typeface="+mn-ea"/>
            </a:endParaRPr>
          </a:p>
        </p:txBody>
      </p:sp>
      <p:grpSp>
        <p:nvGrpSpPr>
          <p:cNvPr id="35" name="Group 254"/>
          <p:cNvGrpSpPr/>
          <p:nvPr/>
        </p:nvGrpSpPr>
        <p:grpSpPr>
          <a:xfrm>
            <a:off x="3917316" y="2726641"/>
            <a:ext cx="2929255" cy="738664"/>
            <a:chOff x="3917316" y="2907269"/>
            <a:chExt cx="2929255" cy="738664"/>
          </a:xfrm>
        </p:grpSpPr>
        <p:sp>
          <p:nvSpPr>
            <p:cNvPr id="36" name="Rectangle 35"/>
            <p:cNvSpPr/>
            <p:nvPr/>
          </p:nvSpPr>
          <p:spPr>
            <a:xfrm>
              <a:off x="4827589" y="2907269"/>
              <a:ext cx="2018982" cy="73866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lIns="91440" tIns="91440" bIns="91440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Calibri"/>
                  <a:ea typeface="+mn-ea"/>
                </a:rPr>
                <a:t>Healthcare goods and services</a:t>
              </a:r>
              <a:endParaRPr lang="en-US" kern="0" dirty="0">
                <a:solidFill>
                  <a:schemeClr val="tx2"/>
                </a:solidFill>
                <a:latin typeface="Calibri"/>
                <a:ea typeface="+mn-ea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10800000">
              <a:off x="3917316" y="3282633"/>
              <a:ext cx="914400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tx2"/>
              </a:solidFill>
              <a:prstDash val="solid"/>
              <a:tailEnd type="oval" w="lg" len="lg"/>
            </a:ln>
            <a:effectLst/>
          </p:spPr>
        </p:cxnSp>
      </p:grpSp>
      <p:grpSp>
        <p:nvGrpSpPr>
          <p:cNvPr id="38" name="Group 257"/>
          <p:cNvGrpSpPr/>
          <p:nvPr/>
        </p:nvGrpSpPr>
        <p:grpSpPr>
          <a:xfrm>
            <a:off x="3921126" y="3559512"/>
            <a:ext cx="2946398" cy="461665"/>
            <a:chOff x="3921126" y="3740140"/>
            <a:chExt cx="2946398" cy="461665"/>
          </a:xfrm>
        </p:grpSpPr>
        <p:sp>
          <p:nvSpPr>
            <p:cNvPr id="39" name="Rectangle 38"/>
            <p:cNvSpPr/>
            <p:nvPr/>
          </p:nvSpPr>
          <p:spPr>
            <a:xfrm>
              <a:off x="4832349" y="3740140"/>
              <a:ext cx="2035175" cy="461665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91440" tIns="91440" bIns="91440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chemeClr val="tx2"/>
                  </a:solidFill>
                  <a:latin typeface="Calibri"/>
                  <a:ea typeface="+mn-ea"/>
                </a:rPr>
                <a:t>Consumer goods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10800000">
              <a:off x="3921126" y="3988436"/>
              <a:ext cx="914400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accent2"/>
              </a:solidFill>
              <a:prstDash val="solid"/>
              <a:tailEnd type="oval" w="lg" len="lg"/>
            </a:ln>
            <a:effectLst/>
          </p:spPr>
        </p:cxnSp>
      </p:grpSp>
      <p:sp>
        <p:nvSpPr>
          <p:cNvPr id="41" name="Rectangle 40"/>
          <p:cNvSpPr/>
          <p:nvPr/>
        </p:nvSpPr>
        <p:spPr>
          <a:xfrm>
            <a:off x="3516628" y="5027132"/>
            <a:ext cx="91440" cy="333571"/>
          </a:xfrm>
          <a:prstGeom prst="rect">
            <a:avLst/>
          </a:prstGeom>
          <a:solidFill>
            <a:schemeClr val="accent1"/>
          </a:solidFill>
          <a:ln w="11429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tx2"/>
              </a:solidFill>
              <a:latin typeface="Calibri"/>
              <a:ea typeface="+mn-ea"/>
            </a:endParaRPr>
          </a:p>
        </p:txBody>
      </p:sp>
      <p:grpSp>
        <p:nvGrpSpPr>
          <p:cNvPr id="42" name="Group 261"/>
          <p:cNvGrpSpPr/>
          <p:nvPr/>
        </p:nvGrpSpPr>
        <p:grpSpPr>
          <a:xfrm>
            <a:off x="3924936" y="4994611"/>
            <a:ext cx="2921633" cy="461665"/>
            <a:chOff x="3924936" y="5175239"/>
            <a:chExt cx="2921633" cy="461665"/>
          </a:xfrm>
        </p:grpSpPr>
        <p:sp>
          <p:nvSpPr>
            <p:cNvPr id="43" name="Rectangle 42"/>
            <p:cNvSpPr/>
            <p:nvPr/>
          </p:nvSpPr>
          <p:spPr>
            <a:xfrm>
              <a:off x="4827588" y="5175239"/>
              <a:ext cx="2018981" cy="461665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40" tIns="91440" bIns="91440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chemeClr val="tx2"/>
                  </a:solidFill>
                  <a:latin typeface="Calibri"/>
                  <a:ea typeface="+mn-ea"/>
                </a:rPr>
                <a:t>Medicine prices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10800000">
              <a:off x="3924936" y="5417503"/>
              <a:ext cx="914400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accent1"/>
              </a:solidFill>
              <a:prstDash val="solid"/>
              <a:tailEnd type="oval" w="lg" len="lg"/>
            </a:ln>
            <a:effectLst/>
          </p:spPr>
        </p:cxnSp>
      </p:grpSp>
      <p:sp>
        <p:nvSpPr>
          <p:cNvPr id="45" name="Rectangle 44"/>
          <p:cNvSpPr/>
          <p:nvPr/>
        </p:nvSpPr>
        <p:spPr>
          <a:xfrm>
            <a:off x="1224439" y="1146175"/>
            <a:ext cx="5029835" cy="457200"/>
          </a:xfrm>
          <a:prstGeom prst="rect">
            <a:avLst/>
          </a:prstGeom>
          <a:noFill/>
          <a:ln w="11429" cap="flat" cmpd="sng" algn="ctr">
            <a:noFill/>
            <a:prstDash val="sysDash"/>
          </a:ln>
          <a:effectLst/>
        </p:spPr>
        <p:txBody>
          <a:bodyPr lIns="9144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chemeClr val="tx2"/>
                </a:solidFill>
                <a:latin typeface="+mn-lt"/>
                <a:ea typeface="+mn-ea"/>
              </a:rPr>
              <a:t>Price inflation scale</a:t>
            </a:r>
            <a:endParaRPr lang="en-US" kern="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1520" y="5939988"/>
            <a:ext cx="809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kern="0" dirty="0" smtClean="0">
                <a:solidFill>
                  <a:srgbClr val="FFFFFF"/>
                </a:solidFill>
              </a:rPr>
              <a:t>Medical inflation : 5 to 7%</a:t>
            </a:r>
            <a:endParaRPr lang="en-GB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9832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41" grpId="0" animBg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Medical price and utilisation drivers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39713" y="5817437"/>
            <a:ext cx="8105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</a:rPr>
              <a:t>Earlier diagnosis → More advanced treatment → Better clinical outcomes; higher costs</a:t>
            </a:r>
          </a:p>
        </p:txBody>
      </p:sp>
      <p:graphicFrame>
        <p:nvGraphicFramePr>
          <p:cNvPr id="47" name="Chart 46"/>
          <p:cNvGraphicFramePr/>
          <p:nvPr>
            <p:extLst>
              <p:ext uri="{D42A27DB-BD31-4B8C-83A1-F6EECF244321}">
                <p14:modId xmlns:p14="http://schemas.microsoft.com/office/powerpoint/2010/main" xmlns="" val="3613663008"/>
              </p:ext>
            </p:extLst>
          </p:nvPr>
        </p:nvGraphicFramePr>
        <p:xfrm>
          <a:off x="251460" y="1993012"/>
          <a:ext cx="7206430" cy="349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993984" y="1457325"/>
            <a:ext cx="7250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D3A79"/>
                </a:solidFill>
              </a:rPr>
              <a:t>Number of claimants per 10,000 claiming more than R500,000 </a:t>
            </a:r>
          </a:p>
          <a:p>
            <a:pPr algn="ctr"/>
            <a:r>
              <a:rPr lang="en-GB" sz="1400" dirty="0" smtClean="0">
                <a:solidFill>
                  <a:srgbClr val="0D3A79"/>
                </a:solidFill>
              </a:rPr>
              <a:t>(2010 money terms)</a:t>
            </a:r>
            <a:endParaRPr lang="en-GB" sz="1600" dirty="0">
              <a:solidFill>
                <a:srgbClr val="0D3A79"/>
              </a:solidFill>
            </a:endParaRPr>
          </a:p>
        </p:txBody>
      </p:sp>
      <p:grpSp>
        <p:nvGrpSpPr>
          <p:cNvPr id="49" name="Group 8"/>
          <p:cNvGrpSpPr/>
          <p:nvPr/>
        </p:nvGrpSpPr>
        <p:grpSpPr>
          <a:xfrm>
            <a:off x="1299722" y="3944572"/>
            <a:ext cx="6705253" cy="1218772"/>
            <a:chOff x="1902282" y="3227536"/>
            <a:chExt cx="6319016" cy="1123363"/>
          </a:xfrm>
        </p:grpSpPr>
        <p:pic>
          <p:nvPicPr>
            <p:cNvPr id="50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902282" y="3227536"/>
              <a:ext cx="141380" cy="494140"/>
            </a:xfrm>
            <a:prstGeom prst="rect">
              <a:avLst/>
            </a:prstGeom>
          </p:spPr>
        </p:pic>
        <p:pic>
          <p:nvPicPr>
            <p:cNvPr id="51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211028" y="3227536"/>
              <a:ext cx="141380" cy="494140"/>
            </a:xfrm>
            <a:prstGeom prst="rect">
              <a:avLst/>
            </a:prstGeom>
          </p:spPr>
        </p:pic>
        <p:pic>
          <p:nvPicPr>
            <p:cNvPr id="52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519774" y="3227536"/>
              <a:ext cx="141380" cy="494140"/>
            </a:xfrm>
            <a:prstGeom prst="rect">
              <a:avLst/>
            </a:prstGeom>
          </p:spPr>
        </p:pic>
        <p:pic>
          <p:nvPicPr>
            <p:cNvPr id="53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828520" y="3227536"/>
              <a:ext cx="141380" cy="494140"/>
            </a:xfrm>
            <a:prstGeom prst="rect">
              <a:avLst/>
            </a:prstGeom>
          </p:spPr>
        </p:pic>
        <p:pic>
          <p:nvPicPr>
            <p:cNvPr id="54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137266" y="3227536"/>
              <a:ext cx="141380" cy="494140"/>
            </a:xfrm>
            <a:prstGeom prst="rect">
              <a:avLst/>
            </a:prstGeom>
          </p:spPr>
        </p:pic>
        <p:pic>
          <p:nvPicPr>
            <p:cNvPr id="55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446012" y="3227536"/>
              <a:ext cx="141380" cy="494140"/>
            </a:xfrm>
            <a:prstGeom prst="rect">
              <a:avLst/>
            </a:prstGeom>
          </p:spPr>
        </p:pic>
        <p:pic>
          <p:nvPicPr>
            <p:cNvPr id="56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758" y="3227536"/>
              <a:ext cx="141380" cy="494140"/>
            </a:xfrm>
            <a:prstGeom prst="rect">
              <a:avLst/>
            </a:prstGeom>
          </p:spPr>
        </p:pic>
        <p:pic>
          <p:nvPicPr>
            <p:cNvPr id="57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063504" y="3227536"/>
              <a:ext cx="141380" cy="494140"/>
            </a:xfrm>
            <a:prstGeom prst="rect">
              <a:avLst/>
            </a:prstGeom>
          </p:spPr>
        </p:pic>
        <p:pic>
          <p:nvPicPr>
            <p:cNvPr id="58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372250" y="3227536"/>
              <a:ext cx="141380" cy="494140"/>
            </a:xfrm>
            <a:prstGeom prst="rect">
              <a:avLst/>
            </a:prstGeom>
          </p:spPr>
        </p:pic>
        <p:pic>
          <p:nvPicPr>
            <p:cNvPr id="59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680996" y="3227536"/>
              <a:ext cx="141380" cy="494140"/>
            </a:xfrm>
            <a:prstGeom prst="rect">
              <a:avLst/>
            </a:prstGeom>
          </p:spPr>
        </p:pic>
        <p:pic>
          <p:nvPicPr>
            <p:cNvPr id="60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989742" y="3227536"/>
              <a:ext cx="141380" cy="494140"/>
            </a:xfrm>
            <a:prstGeom prst="rect">
              <a:avLst/>
            </a:prstGeom>
          </p:spPr>
        </p:pic>
        <p:pic>
          <p:nvPicPr>
            <p:cNvPr id="61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298488" y="3227536"/>
              <a:ext cx="141380" cy="494140"/>
            </a:xfrm>
            <a:prstGeom prst="rect">
              <a:avLst/>
            </a:prstGeom>
          </p:spPr>
        </p:pic>
        <p:pic>
          <p:nvPicPr>
            <p:cNvPr id="62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607234" y="3227536"/>
              <a:ext cx="141380" cy="494140"/>
            </a:xfrm>
            <a:prstGeom prst="rect">
              <a:avLst/>
            </a:prstGeom>
          </p:spPr>
        </p:pic>
        <p:pic>
          <p:nvPicPr>
            <p:cNvPr id="63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915980" y="3227536"/>
              <a:ext cx="141380" cy="494140"/>
            </a:xfrm>
            <a:prstGeom prst="rect">
              <a:avLst/>
            </a:prstGeom>
          </p:spPr>
        </p:pic>
        <p:pic>
          <p:nvPicPr>
            <p:cNvPr id="64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224726" y="3227536"/>
              <a:ext cx="141380" cy="494140"/>
            </a:xfrm>
            <a:prstGeom prst="rect">
              <a:avLst/>
            </a:prstGeom>
          </p:spPr>
        </p:pic>
        <p:pic>
          <p:nvPicPr>
            <p:cNvPr id="65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533472" y="3227536"/>
              <a:ext cx="141380" cy="494140"/>
            </a:xfrm>
            <a:prstGeom prst="rect">
              <a:avLst/>
            </a:prstGeom>
          </p:spPr>
        </p:pic>
        <p:pic>
          <p:nvPicPr>
            <p:cNvPr id="66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842218" y="3227536"/>
              <a:ext cx="141380" cy="494140"/>
            </a:xfrm>
            <a:prstGeom prst="rect">
              <a:avLst/>
            </a:prstGeom>
          </p:spPr>
        </p:pic>
        <p:pic>
          <p:nvPicPr>
            <p:cNvPr id="67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150964" y="3227536"/>
              <a:ext cx="141380" cy="494140"/>
            </a:xfrm>
            <a:prstGeom prst="rect">
              <a:avLst/>
            </a:prstGeom>
          </p:spPr>
        </p:pic>
        <p:pic>
          <p:nvPicPr>
            <p:cNvPr id="68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459710" y="3227536"/>
              <a:ext cx="141380" cy="494140"/>
            </a:xfrm>
            <a:prstGeom prst="rect">
              <a:avLst/>
            </a:prstGeom>
          </p:spPr>
        </p:pic>
        <p:pic>
          <p:nvPicPr>
            <p:cNvPr id="69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768456" y="3227536"/>
              <a:ext cx="141380" cy="494140"/>
            </a:xfrm>
            <a:prstGeom prst="rect">
              <a:avLst/>
            </a:prstGeom>
          </p:spPr>
        </p:pic>
        <p:pic>
          <p:nvPicPr>
            <p:cNvPr id="70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8077200" y="3227536"/>
              <a:ext cx="141380" cy="494140"/>
            </a:xfrm>
            <a:prstGeom prst="rect">
              <a:avLst/>
            </a:prstGeom>
          </p:spPr>
        </p:pic>
        <p:pic>
          <p:nvPicPr>
            <p:cNvPr id="71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905000" y="3856759"/>
              <a:ext cx="141380" cy="494140"/>
            </a:xfrm>
            <a:prstGeom prst="rect">
              <a:avLst/>
            </a:prstGeom>
          </p:spPr>
        </p:pic>
        <p:pic>
          <p:nvPicPr>
            <p:cNvPr id="72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213746" y="3856759"/>
              <a:ext cx="141380" cy="494140"/>
            </a:xfrm>
            <a:prstGeom prst="rect">
              <a:avLst/>
            </a:prstGeom>
          </p:spPr>
        </p:pic>
        <p:pic>
          <p:nvPicPr>
            <p:cNvPr id="73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522492" y="3856759"/>
              <a:ext cx="141380" cy="494140"/>
            </a:xfrm>
            <a:prstGeom prst="rect">
              <a:avLst/>
            </a:prstGeom>
          </p:spPr>
        </p:pic>
        <p:pic>
          <p:nvPicPr>
            <p:cNvPr id="74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831238" y="3856759"/>
              <a:ext cx="141380" cy="494140"/>
            </a:xfrm>
            <a:prstGeom prst="rect">
              <a:avLst/>
            </a:prstGeom>
          </p:spPr>
        </p:pic>
        <p:pic>
          <p:nvPicPr>
            <p:cNvPr id="75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139984" y="3856759"/>
              <a:ext cx="141380" cy="494140"/>
            </a:xfrm>
            <a:prstGeom prst="rect">
              <a:avLst/>
            </a:prstGeom>
          </p:spPr>
        </p:pic>
        <p:pic>
          <p:nvPicPr>
            <p:cNvPr id="76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448730" y="3856759"/>
              <a:ext cx="141380" cy="494140"/>
            </a:xfrm>
            <a:prstGeom prst="rect">
              <a:avLst/>
            </a:prstGeom>
          </p:spPr>
        </p:pic>
        <p:pic>
          <p:nvPicPr>
            <p:cNvPr id="77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7476" y="3856759"/>
              <a:ext cx="141380" cy="494140"/>
            </a:xfrm>
            <a:prstGeom prst="rect">
              <a:avLst/>
            </a:prstGeom>
          </p:spPr>
        </p:pic>
        <p:pic>
          <p:nvPicPr>
            <p:cNvPr id="78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066222" y="3856759"/>
              <a:ext cx="141380" cy="494140"/>
            </a:xfrm>
            <a:prstGeom prst="rect">
              <a:avLst/>
            </a:prstGeom>
          </p:spPr>
        </p:pic>
        <p:pic>
          <p:nvPicPr>
            <p:cNvPr id="79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374968" y="3856759"/>
              <a:ext cx="141380" cy="494140"/>
            </a:xfrm>
            <a:prstGeom prst="rect">
              <a:avLst/>
            </a:prstGeom>
          </p:spPr>
        </p:pic>
        <p:pic>
          <p:nvPicPr>
            <p:cNvPr id="80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683714" y="3856759"/>
              <a:ext cx="141380" cy="494140"/>
            </a:xfrm>
            <a:prstGeom prst="rect">
              <a:avLst/>
            </a:prstGeom>
          </p:spPr>
        </p:pic>
        <p:pic>
          <p:nvPicPr>
            <p:cNvPr id="81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992460" y="3856759"/>
              <a:ext cx="141380" cy="494140"/>
            </a:xfrm>
            <a:prstGeom prst="rect">
              <a:avLst/>
            </a:prstGeom>
          </p:spPr>
        </p:pic>
        <p:pic>
          <p:nvPicPr>
            <p:cNvPr id="82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301206" y="3856759"/>
              <a:ext cx="141380" cy="494140"/>
            </a:xfrm>
            <a:prstGeom prst="rect">
              <a:avLst/>
            </a:prstGeom>
          </p:spPr>
        </p:pic>
        <p:pic>
          <p:nvPicPr>
            <p:cNvPr id="83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609952" y="3856759"/>
              <a:ext cx="141380" cy="494140"/>
            </a:xfrm>
            <a:prstGeom prst="rect">
              <a:avLst/>
            </a:prstGeom>
          </p:spPr>
        </p:pic>
        <p:pic>
          <p:nvPicPr>
            <p:cNvPr id="84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918698" y="3856759"/>
              <a:ext cx="141380" cy="494140"/>
            </a:xfrm>
            <a:prstGeom prst="rect">
              <a:avLst/>
            </a:prstGeom>
          </p:spPr>
        </p:pic>
        <p:pic>
          <p:nvPicPr>
            <p:cNvPr id="85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227444" y="3856759"/>
              <a:ext cx="141380" cy="494140"/>
            </a:xfrm>
            <a:prstGeom prst="rect">
              <a:avLst/>
            </a:prstGeom>
          </p:spPr>
        </p:pic>
        <p:pic>
          <p:nvPicPr>
            <p:cNvPr id="86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536190" y="3856759"/>
              <a:ext cx="141380" cy="494140"/>
            </a:xfrm>
            <a:prstGeom prst="rect">
              <a:avLst/>
            </a:prstGeom>
          </p:spPr>
        </p:pic>
        <p:pic>
          <p:nvPicPr>
            <p:cNvPr id="87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844936" y="3856759"/>
              <a:ext cx="141380" cy="494140"/>
            </a:xfrm>
            <a:prstGeom prst="rect">
              <a:avLst/>
            </a:prstGeom>
          </p:spPr>
        </p:pic>
        <p:pic>
          <p:nvPicPr>
            <p:cNvPr id="88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153682" y="3856759"/>
              <a:ext cx="141380" cy="494140"/>
            </a:xfrm>
            <a:prstGeom prst="rect">
              <a:avLst/>
            </a:prstGeom>
          </p:spPr>
        </p:pic>
        <p:pic>
          <p:nvPicPr>
            <p:cNvPr id="89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462428" y="3856759"/>
              <a:ext cx="141380" cy="494140"/>
            </a:xfrm>
            <a:prstGeom prst="rect">
              <a:avLst/>
            </a:prstGeom>
          </p:spPr>
        </p:pic>
        <p:pic>
          <p:nvPicPr>
            <p:cNvPr id="90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771174" y="3856759"/>
              <a:ext cx="141380" cy="494140"/>
            </a:xfrm>
            <a:prstGeom prst="rect">
              <a:avLst/>
            </a:prstGeom>
          </p:spPr>
        </p:pic>
        <p:pic>
          <p:nvPicPr>
            <p:cNvPr id="91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8079918" y="3856759"/>
              <a:ext cx="141380" cy="494140"/>
            </a:xfrm>
            <a:prstGeom prst="rect">
              <a:avLst/>
            </a:prstGeom>
          </p:spPr>
        </p:pic>
      </p:grpSp>
      <p:grpSp>
        <p:nvGrpSpPr>
          <p:cNvPr id="92" name="Group 51"/>
          <p:cNvGrpSpPr/>
          <p:nvPr/>
        </p:nvGrpSpPr>
        <p:grpSpPr>
          <a:xfrm>
            <a:off x="1288760" y="2676933"/>
            <a:ext cx="4736664" cy="536108"/>
            <a:chOff x="1891951" y="2059132"/>
            <a:chExt cx="4463822" cy="494140"/>
          </a:xfrm>
        </p:grpSpPr>
        <p:pic>
          <p:nvPicPr>
            <p:cNvPr id="93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891951" y="2059132"/>
              <a:ext cx="141380" cy="494140"/>
            </a:xfrm>
            <a:prstGeom prst="rect">
              <a:avLst/>
            </a:prstGeom>
          </p:spPr>
        </p:pic>
        <p:pic>
          <p:nvPicPr>
            <p:cNvPr id="94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200697" y="2059132"/>
              <a:ext cx="141380" cy="494140"/>
            </a:xfrm>
            <a:prstGeom prst="rect">
              <a:avLst/>
            </a:prstGeom>
          </p:spPr>
        </p:pic>
        <p:pic>
          <p:nvPicPr>
            <p:cNvPr id="95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509443" y="2059132"/>
              <a:ext cx="141380" cy="494140"/>
            </a:xfrm>
            <a:prstGeom prst="rect">
              <a:avLst/>
            </a:prstGeom>
          </p:spPr>
        </p:pic>
        <p:pic>
          <p:nvPicPr>
            <p:cNvPr id="96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818189" y="2059132"/>
              <a:ext cx="141380" cy="494140"/>
            </a:xfrm>
            <a:prstGeom prst="rect">
              <a:avLst/>
            </a:prstGeom>
          </p:spPr>
        </p:pic>
        <p:pic>
          <p:nvPicPr>
            <p:cNvPr id="97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126935" y="2059132"/>
              <a:ext cx="141380" cy="494140"/>
            </a:xfrm>
            <a:prstGeom prst="rect">
              <a:avLst/>
            </a:prstGeom>
          </p:spPr>
        </p:pic>
        <p:pic>
          <p:nvPicPr>
            <p:cNvPr id="98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435681" y="2059132"/>
              <a:ext cx="141380" cy="494140"/>
            </a:xfrm>
            <a:prstGeom prst="rect">
              <a:avLst/>
            </a:prstGeom>
          </p:spPr>
        </p:pic>
        <p:pic>
          <p:nvPicPr>
            <p:cNvPr id="99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44427" y="2059132"/>
              <a:ext cx="141380" cy="494140"/>
            </a:xfrm>
            <a:prstGeom prst="rect">
              <a:avLst/>
            </a:prstGeom>
          </p:spPr>
        </p:pic>
        <p:pic>
          <p:nvPicPr>
            <p:cNvPr id="100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053173" y="2059132"/>
              <a:ext cx="141380" cy="494140"/>
            </a:xfrm>
            <a:prstGeom prst="rect">
              <a:avLst/>
            </a:prstGeom>
          </p:spPr>
        </p:pic>
        <p:pic>
          <p:nvPicPr>
            <p:cNvPr id="101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361919" y="2059132"/>
              <a:ext cx="141380" cy="494140"/>
            </a:xfrm>
            <a:prstGeom prst="rect">
              <a:avLst/>
            </a:prstGeom>
          </p:spPr>
        </p:pic>
        <p:pic>
          <p:nvPicPr>
            <p:cNvPr id="102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670665" y="2059132"/>
              <a:ext cx="141380" cy="494140"/>
            </a:xfrm>
            <a:prstGeom prst="rect">
              <a:avLst/>
            </a:prstGeom>
          </p:spPr>
        </p:pic>
        <p:pic>
          <p:nvPicPr>
            <p:cNvPr id="103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979411" y="2059132"/>
              <a:ext cx="141380" cy="494140"/>
            </a:xfrm>
            <a:prstGeom prst="rect">
              <a:avLst/>
            </a:prstGeom>
          </p:spPr>
        </p:pic>
        <p:pic>
          <p:nvPicPr>
            <p:cNvPr id="104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288157" y="2059132"/>
              <a:ext cx="141380" cy="494140"/>
            </a:xfrm>
            <a:prstGeom prst="rect">
              <a:avLst/>
            </a:prstGeom>
          </p:spPr>
        </p:pic>
        <p:pic>
          <p:nvPicPr>
            <p:cNvPr id="105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596903" y="2059132"/>
              <a:ext cx="141380" cy="494140"/>
            </a:xfrm>
            <a:prstGeom prst="rect">
              <a:avLst/>
            </a:prstGeom>
          </p:spPr>
        </p:pic>
        <p:pic>
          <p:nvPicPr>
            <p:cNvPr id="106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905649" y="2059132"/>
              <a:ext cx="141380" cy="494140"/>
            </a:xfrm>
            <a:prstGeom prst="rect">
              <a:avLst/>
            </a:prstGeom>
          </p:spPr>
        </p:pic>
        <p:pic>
          <p:nvPicPr>
            <p:cNvPr id="107" name="Picture 5" descr="navyblueguy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214393" y="2059132"/>
              <a:ext cx="141380" cy="494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117856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err="1"/>
              <a:t>utilisation</a:t>
            </a:r>
            <a:r>
              <a:rPr lang="en-US" dirty="0"/>
              <a:t> and medical technologies</a:t>
            </a:r>
          </a:p>
        </p:txBody>
      </p:sp>
      <p:graphicFrame>
        <p:nvGraphicFramePr>
          <p:cNvPr id="5" name="Content Placeholder 10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312209063"/>
              </p:ext>
            </p:extLst>
          </p:nvPr>
        </p:nvGraphicFramePr>
        <p:xfrm>
          <a:off x="338138" y="1773056"/>
          <a:ext cx="8431212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678623" y="2636912"/>
            <a:ext cx="57835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Case study: Chronic rheumatoid arthritis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(Increase: 2008 - 2010)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 descr="1101050905_40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88763" y="1352710"/>
            <a:ext cx="851589" cy="11198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 descr="1101010528_400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151889" y="1344037"/>
            <a:ext cx="856554" cy="11285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1101010115_400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80451" y="1344037"/>
            <a:ext cx="856554" cy="11285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 descr="1101020218_400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215785" y="1340768"/>
            <a:ext cx="856554" cy="1128529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 descr="1101040202_400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960200" y="1344038"/>
            <a:ext cx="856555" cy="112853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 descr="1101031208_400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016555" y="1344037"/>
            <a:ext cx="856554" cy="11285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 descr="1101850812_400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272139" y="1352709"/>
            <a:ext cx="849985" cy="11198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970766"/>
            <a:ext cx="8676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Earlier diagnosis → More advanced treatment → Better clinical outcomes; higher costs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Health has achieved phenomenal levels of growth, which has improved the Scheme’s profile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9713" y="5825222"/>
            <a:ext cx="810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For every year that the Scheme’s average age goes down, claims costs reduce by approximately 2%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338138" y="1503363"/>
          <a:ext cx="38862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sz="half" idx="13"/>
          </p:nvPr>
        </p:nvGraphicFramePr>
        <p:xfrm>
          <a:off x="4459288" y="1503363"/>
          <a:ext cx="38862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Health has shown strong simultaneous growth in membership and reserves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4145190397"/>
              </p:ext>
            </p:extLst>
          </p:nvPr>
        </p:nvGraphicFramePr>
        <p:xfrm>
          <a:off x="338138" y="1503363"/>
          <a:ext cx="8431212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9713" y="5825222"/>
            <a:ext cx="810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1"/>
                </a:solidFill>
              </a:rPr>
              <a:t>Growth in reserves is needed to support membership growth and increasing utilisation</a:t>
            </a:r>
            <a:endParaRPr lang="en-US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7844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Drivers of the contribution increase</a:t>
            </a:r>
          </a:p>
        </p:txBody>
      </p:sp>
      <p:sp>
        <p:nvSpPr>
          <p:cNvPr id="7" name="Round Single Corner Rectangle 6"/>
          <p:cNvSpPr/>
          <p:nvPr/>
        </p:nvSpPr>
        <p:spPr>
          <a:xfrm>
            <a:off x="820132" y="1456664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Medical price inflation</a:t>
            </a:r>
          </a:p>
        </p:txBody>
      </p:sp>
      <p:sp>
        <p:nvSpPr>
          <p:cNvPr id="16" name="Round Single Corner Rectangle 15"/>
          <p:cNvSpPr/>
          <p:nvPr/>
        </p:nvSpPr>
        <p:spPr>
          <a:xfrm>
            <a:off x="820132" y="2322672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Increases in </a:t>
            </a:r>
            <a:r>
              <a:rPr lang="en-US" dirty="0" err="1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utilisation</a:t>
            </a:r>
            <a:endParaRPr lang="en-US" dirty="0">
              <a:solidFill>
                <a:schemeClr val="tx2"/>
              </a:solidFill>
              <a:ea typeface="ヒラギノ角ゴ Pro W3" pitchFamily="1" charset="-128"/>
              <a:cs typeface="Arial" charset="0"/>
            </a:endParaRPr>
          </a:p>
        </p:txBody>
      </p:sp>
      <p:sp>
        <p:nvSpPr>
          <p:cNvPr id="18" name="Round Single Corner Rectangle 17"/>
          <p:cNvSpPr/>
          <p:nvPr/>
        </p:nvSpPr>
        <p:spPr>
          <a:xfrm>
            <a:off x="820132" y="3188680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Advancements in medical technology</a:t>
            </a:r>
          </a:p>
        </p:txBody>
      </p:sp>
      <p:sp>
        <p:nvSpPr>
          <p:cNvPr id="6" name="Round Single Corner Rectangle 5"/>
          <p:cNvSpPr/>
          <p:nvPr/>
        </p:nvSpPr>
        <p:spPr>
          <a:xfrm>
            <a:off x="820132" y="4054688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Changes in demographic profile</a:t>
            </a:r>
          </a:p>
        </p:txBody>
      </p:sp>
      <p:sp>
        <p:nvSpPr>
          <p:cNvPr id="8" name="Round Single Corner Rectangle 7"/>
          <p:cNvSpPr/>
          <p:nvPr/>
        </p:nvSpPr>
        <p:spPr>
          <a:xfrm>
            <a:off x="814540" y="4920697"/>
            <a:ext cx="4204356" cy="738741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ea typeface="ヒラギノ角ゴ Pro W3" pitchFamily="1" charset="-128"/>
                <a:cs typeface="Arial" charset="0"/>
              </a:rPr>
              <a:t>Reserve funding and solvency requirements</a:t>
            </a:r>
          </a:p>
        </p:txBody>
      </p:sp>
      <p:sp>
        <p:nvSpPr>
          <p:cNvPr id="9" name="Isosceles Triangle 8"/>
          <p:cNvSpPr/>
          <p:nvPr/>
        </p:nvSpPr>
        <p:spPr>
          <a:xfrm rot="5400000">
            <a:off x="3788600" y="3177489"/>
            <a:ext cx="3464033" cy="761124"/>
          </a:xfrm>
          <a:prstGeom prst="triangle">
            <a:avLst>
              <a:gd name="adj" fmla="val 49491"/>
            </a:avLst>
          </a:prstGeom>
          <a:solidFill>
            <a:schemeClr val="accent1"/>
          </a:solidFill>
          <a:ln w="19050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4B8D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099142" y="2580428"/>
            <a:ext cx="1843630" cy="1843630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8.9%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6639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0D3A79"/>
                </a:solidFill>
              </a:rPr>
              <a:t>2012 contribution increases</a:t>
            </a:r>
            <a:endParaRPr lang="en-GB" dirty="0">
              <a:solidFill>
                <a:srgbClr val="0D3A79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13239432"/>
              </p:ext>
            </p:extLst>
          </p:nvPr>
        </p:nvGraphicFramePr>
        <p:xfrm>
          <a:off x="338138" y="1193867"/>
          <a:ext cx="8431212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844062" y="1415121"/>
            <a:ext cx="7501426" cy="418609"/>
          </a:xfrm>
          <a:prstGeom prst="rect">
            <a:avLst/>
          </a:prstGeom>
          <a:noFill/>
          <a:ln>
            <a:solidFill>
              <a:srgbClr val="315CA3"/>
            </a:solidFill>
          </a:ln>
          <a:effectLst/>
        </p:spPr>
        <p:txBody>
          <a:bodyPr wrap="square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chemeClr val="tx2"/>
                </a:solidFill>
                <a:latin typeface="Arial"/>
                <a:cs typeface="Times" pitchFamily="18" charset="0"/>
              </a:rPr>
              <a:t>Headline increase for 2012 = 8.9%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108" y="5334444"/>
            <a:ext cx="1816951" cy="2259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696" y="5337241"/>
            <a:ext cx="1046376" cy="2231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5685" y="5337241"/>
            <a:ext cx="1046376" cy="2231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6331" y="5337241"/>
            <a:ext cx="1113040" cy="23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7559" y="5331090"/>
            <a:ext cx="1113162" cy="2373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72530" y="5678927"/>
            <a:ext cx="5887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rgbClr val="FFFFFF"/>
                </a:solidFill>
                <a:cs typeface="Arial" pitchFamily="34" charset="0"/>
              </a:rPr>
              <a:t>Benefit structures are unchanged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rgbClr val="FFFFFF"/>
                </a:solidFill>
                <a:cs typeface="Arial" pitchFamily="34" charset="0"/>
              </a:rPr>
              <a:t>All limits will be increased in line with inflation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rgbClr val="FFFFFF"/>
                </a:solidFill>
                <a:cs typeface="Arial" pitchFamily="34" charset="0"/>
              </a:rPr>
              <a:t>MSA levels will be increased in line with contributions</a:t>
            </a:r>
            <a:endParaRPr lang="en-GB" kern="0" dirty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D3A79"/>
                </a:solidFill>
              </a:rPr>
              <a:t>2012 expected competitive position</a:t>
            </a:r>
            <a:br>
              <a:rPr lang="en-US" dirty="0" smtClean="0">
                <a:solidFill>
                  <a:srgbClr val="0D3A79"/>
                </a:solidFill>
              </a:rPr>
            </a:br>
            <a:r>
              <a:rPr lang="en-US" dirty="0" smtClean="0">
                <a:solidFill>
                  <a:srgbClr val="0D3A79"/>
                </a:solidFill>
              </a:rPr>
              <a:t>LA </a:t>
            </a:r>
            <a:r>
              <a:rPr lang="en-US" dirty="0" err="1" smtClean="0">
                <a:solidFill>
                  <a:srgbClr val="0D3A79"/>
                </a:solidFill>
              </a:rPr>
              <a:t>KeyPlus</a:t>
            </a:r>
            <a:endParaRPr lang="en-GB" dirty="0">
              <a:solidFill>
                <a:srgbClr val="0D3A79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2367297541"/>
              </p:ext>
            </p:extLst>
          </p:nvPr>
        </p:nvGraphicFramePr>
        <p:xfrm>
          <a:off x="0" y="1425697"/>
          <a:ext cx="9144000" cy="4185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51520" y="5939988"/>
            <a:ext cx="809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LA </a:t>
            </a:r>
            <a:r>
              <a:rPr lang="en-GB" dirty="0" err="1" smtClean="0">
                <a:solidFill>
                  <a:srgbClr val="FFFFFF"/>
                </a:solidFill>
              </a:rPr>
              <a:t>KeyPlus</a:t>
            </a:r>
            <a:r>
              <a:rPr lang="en-GB" dirty="0" smtClean="0">
                <a:solidFill>
                  <a:srgbClr val="FFFFFF"/>
                </a:solidFill>
              </a:rPr>
              <a:t> still offers the greatest value for money in the market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61317" y="6582544"/>
            <a:ext cx="66211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000000"/>
                </a:solidFill>
              </a:rPr>
              <a:t>Note : *Assumes an increase of 7% on competitor options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348690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3129098" y="4641796"/>
            <a:ext cx="1087902" cy="21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7301703" y="4641797"/>
            <a:ext cx="1087902" cy="21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32176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17419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6371133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1289378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1746579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4058857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4542343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5913944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6834561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2198526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D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4983769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D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7770005" y="4630944"/>
            <a:ext cx="1087902" cy="23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dirty="0" smtClean="0">
                <a:solidFill>
                  <a:schemeClr val="tx1"/>
                </a:solidFill>
              </a:rPr>
              <a:t>Scheme D</a:t>
            </a:r>
            <a:endParaRPr lang="en-GB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D3A79"/>
                </a:solidFill>
              </a:rPr>
              <a:t>2012 expected competitive position</a:t>
            </a:r>
            <a:br>
              <a:rPr lang="en-US" dirty="0" smtClean="0">
                <a:solidFill>
                  <a:srgbClr val="0D3A79"/>
                </a:solidFill>
              </a:rPr>
            </a:br>
            <a:r>
              <a:rPr lang="en-US" dirty="0" smtClean="0">
                <a:solidFill>
                  <a:srgbClr val="0D3A79"/>
                </a:solidFill>
              </a:rPr>
              <a:t>LA Active and LA Focus</a:t>
            </a:r>
            <a:endParaRPr lang="en-GB" dirty="0">
              <a:solidFill>
                <a:srgbClr val="0D3A7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2762" y="1823498"/>
            <a:ext cx="151790" cy="151790"/>
          </a:xfrm>
          <a:prstGeom prst="rect">
            <a:avLst/>
          </a:prstGeom>
          <a:solidFill>
            <a:srgbClr val="064A9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46680" y="1772816"/>
            <a:ext cx="434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smtClean="0">
                <a:solidFill>
                  <a:srgbClr val="002060"/>
                </a:solidFill>
              </a:rPr>
              <a:t>Risk</a:t>
            </a:r>
            <a:endParaRPr lang="en-US" sz="1000" kern="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63563" y="1823498"/>
            <a:ext cx="151790" cy="151790"/>
          </a:xfrm>
          <a:prstGeom prst="rect">
            <a:avLst/>
          </a:prstGeom>
          <a:solidFill>
            <a:srgbClr val="FF66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3200" y="6543193"/>
            <a:ext cx="6164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kern="0" dirty="0" smtClean="0">
                <a:solidFill>
                  <a:schemeClr val="tx2"/>
                </a:solidFill>
              </a:rPr>
              <a:t>Note : *Assumes an increase of 7% on competitor options</a:t>
            </a:r>
            <a:endParaRPr lang="en-GB" sz="900" kern="0" dirty="0">
              <a:solidFill>
                <a:schemeClr val="tx2"/>
              </a:solidFill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xmlns="" val="2093477410"/>
              </p:ext>
            </p:extLst>
          </p:nvPr>
        </p:nvGraphicFramePr>
        <p:xfrm>
          <a:off x="0" y="1484785"/>
          <a:ext cx="914400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943838" y="1935345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smtClean="0">
                <a:solidFill>
                  <a:srgbClr val="002060"/>
                </a:solidFill>
              </a:rPr>
              <a:t>MSA</a:t>
            </a:r>
            <a:endParaRPr lang="en-US" sz="1000" kern="0" dirty="0">
              <a:solidFill>
                <a:srgbClr val="00206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0800000" flipV="1">
            <a:off x="988828" y="2823013"/>
            <a:ext cx="7687630" cy="15879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sysDash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rot="10800000">
            <a:off x="971601" y="3330626"/>
            <a:ext cx="6630681" cy="1255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sysDash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692762" y="1991773"/>
            <a:ext cx="151790" cy="151790"/>
          </a:xfrm>
          <a:prstGeom prst="rect">
            <a:avLst/>
          </a:prstGeom>
          <a:solidFill>
            <a:srgbClr val="79A0C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63563" y="1991773"/>
            <a:ext cx="151790" cy="15179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9712" y="5807005"/>
            <a:ext cx="8105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LA Active and LA Focus are competitively priced compared to comparable options offered in the Local Government space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8182" y="5238689"/>
            <a:ext cx="1087902" cy="46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Scheme 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08462" y="5238689"/>
            <a:ext cx="1087902" cy="46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Scheme 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16817" y="5238689"/>
            <a:ext cx="1087902" cy="46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Scheme 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25811" y="5238689"/>
            <a:ext cx="1087902" cy="46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Scheme 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91093" y="5238689"/>
            <a:ext cx="1241691" cy="46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Scheme 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22001" y="5238689"/>
            <a:ext cx="1087902" cy="46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Scheme D</a:t>
            </a:r>
            <a:endParaRPr lang="en-GB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South African healthcare system is impacted by multiple forces</a:t>
            </a:r>
            <a:endParaRPr lang="en-US" dirty="0"/>
          </a:p>
        </p:txBody>
      </p:sp>
      <p:grpSp>
        <p:nvGrpSpPr>
          <p:cNvPr id="4" name="Group 16"/>
          <p:cNvGrpSpPr>
            <a:grpSpLocks noChangeAspect="1"/>
          </p:cNvGrpSpPr>
          <p:nvPr/>
        </p:nvGrpSpPr>
        <p:grpSpPr>
          <a:xfrm>
            <a:off x="2265615" y="1212363"/>
            <a:ext cx="4603297" cy="4376877"/>
            <a:chOff x="1452467" y="1032549"/>
            <a:chExt cx="6047963" cy="5750489"/>
          </a:xfrm>
        </p:grpSpPr>
        <p:sp>
          <p:nvSpPr>
            <p:cNvPr id="5" name="Diamond 4"/>
            <p:cNvSpPr/>
            <p:nvPr/>
          </p:nvSpPr>
          <p:spPr>
            <a:xfrm>
              <a:off x="2471738" y="1582738"/>
              <a:ext cx="4200525" cy="4200525"/>
            </a:xfrm>
            <a:prstGeom prst="diamond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Straight Connector 5"/>
            <p:cNvCxnSpPr>
              <a:stCxn id="14" idx="6"/>
            </p:cNvCxnSpPr>
            <p:nvPr/>
          </p:nvCxnSpPr>
          <p:spPr>
            <a:xfrm>
              <a:off x="3706407" y="3820728"/>
              <a:ext cx="169308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67177" y="3016250"/>
              <a:ext cx="12462" cy="14534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98693">
              <a:off x="5424185" y="2651487"/>
              <a:ext cx="2076245" cy="1696424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Up">
                <a:avLst>
                  <a:gd name="adj" fmla="val 11783185"/>
                </a:avLst>
              </a:prstTxWarp>
              <a:spAutoFit/>
            </a:bodyPr>
            <a:lstStyle/>
            <a:p>
              <a:pPr algn="ctr"/>
              <a:r>
                <a:rPr lang="en-ZA" sz="1200" dirty="0" smtClean="0"/>
                <a:t>Regulation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805267">
              <a:off x="1452467" y="2649396"/>
              <a:ext cx="2220437" cy="1934326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Up">
                <a:avLst>
                  <a:gd name="adj" fmla="val 11942445"/>
                </a:avLst>
              </a:prstTxWarp>
              <a:spAutoFit/>
            </a:bodyPr>
            <a:lstStyle/>
            <a:p>
              <a:pPr algn="ctr"/>
              <a:r>
                <a:rPr lang="en-ZA" sz="1200" dirty="0" smtClean="0"/>
                <a:t>Technology &amp; information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08620" y="1032549"/>
              <a:ext cx="2133303" cy="1696424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Up">
                <a:avLst>
                  <a:gd name="adj" fmla="val 11783185"/>
                </a:avLst>
              </a:prstTxWarp>
              <a:spAutoFit/>
            </a:bodyPr>
            <a:lstStyle/>
            <a:p>
              <a:pPr algn="ctr"/>
              <a:r>
                <a:rPr lang="en-ZA" sz="1200" dirty="0" smtClean="0"/>
                <a:t>Economic uncertainty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85940" y="5377373"/>
              <a:ext cx="2147595" cy="140566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ZA" sz="1200" dirty="0" smtClean="0"/>
                <a:t>Lifestyle related disease</a:t>
              </a:r>
              <a:endParaRPr lang="en-ZA" sz="1200" dirty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551644" y="1192294"/>
              <a:ext cx="2055990" cy="2055990"/>
            </a:xfrm>
            <a:prstGeom prst="ellipse">
              <a:avLst/>
            </a:prstGeom>
            <a:blipFill dpi="0" rotWithShape="1">
              <a:blip r:embed="rId2" cstate="email"/>
              <a:srcRect/>
              <a:stretch>
                <a:fillRect t="-13000" r="-7000" b="-11000"/>
              </a:stretch>
            </a:blipFill>
            <a:ln w="19050">
              <a:solidFill>
                <a:schemeClr val="tx2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5399494" y="2792733"/>
              <a:ext cx="2055990" cy="2055990"/>
            </a:xfrm>
            <a:prstGeom prst="ellipse">
              <a:avLst/>
            </a:prstGeom>
            <a:blipFill dpi="0" rotWithShape="1">
              <a:blip r:embed="rId3" cstate="email"/>
              <a:srcRect/>
              <a:stretch>
                <a:fillRect t="-6000" b="-22000"/>
              </a:stretch>
            </a:blipFill>
            <a:ln w="19050">
              <a:solidFill>
                <a:schemeClr val="tx2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1650417" y="2792733"/>
              <a:ext cx="2055990" cy="2055990"/>
            </a:xfrm>
            <a:prstGeom prst="ellipse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tx2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3551644" y="4450673"/>
              <a:ext cx="2055990" cy="2055990"/>
            </a:xfrm>
            <a:prstGeom prst="ellipse">
              <a:avLst/>
            </a:prstGeom>
            <a:blipFill dpi="0" rotWithShape="1">
              <a:blip r:embed="rId5" cstate="email"/>
              <a:srcRect/>
              <a:stretch>
                <a:fillRect t="-6000" b="-22000"/>
              </a:stretch>
            </a:blipFill>
            <a:ln w="19050">
              <a:solidFill>
                <a:schemeClr val="tx2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4476665" y="3169707"/>
            <a:ext cx="335357" cy="33535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8138" y="5809347"/>
            <a:ext cx="8330528" cy="646331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As the custodian of our members’ care our role is to provide stability and certainty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13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Strategies for 2012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15066" y="1505764"/>
            <a:ext cx="8102483" cy="927283"/>
            <a:chOff x="416438" y="1505764"/>
            <a:chExt cx="8102483" cy="927283"/>
          </a:xfrm>
        </p:grpSpPr>
        <p:sp>
          <p:nvSpPr>
            <p:cNvPr id="7" name="Round Single Corner Rectangle 6"/>
            <p:cNvSpPr/>
            <p:nvPr/>
          </p:nvSpPr>
          <p:spPr>
            <a:xfrm>
              <a:off x="698617" y="1541507"/>
              <a:ext cx="7820304" cy="891540"/>
            </a:xfrm>
            <a:prstGeom prst="round1Rect">
              <a:avLst/>
            </a:prstGeom>
            <a:solidFill>
              <a:schemeClr val="bg2"/>
            </a:solidFill>
            <a:ln w="190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chemeClr val="accent2"/>
                  </a:solidFill>
                </a:rPr>
                <a:t>Provide </a:t>
              </a:r>
              <a:r>
                <a:rPr lang="en-US" sz="2000" kern="0" dirty="0" smtClean="0">
                  <a:solidFill>
                    <a:schemeClr val="accent2"/>
                  </a:solidFill>
                </a:rPr>
                <a:t>contribution </a:t>
              </a:r>
              <a:r>
                <a:rPr lang="en-US" sz="2000" kern="0" dirty="0">
                  <a:solidFill>
                    <a:schemeClr val="accent2"/>
                  </a:solidFill>
                </a:rPr>
                <a:t>and benefit stability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16438" y="1505764"/>
              <a:ext cx="571500" cy="571500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 smtClean="0">
                  <a:solidFill>
                    <a:schemeClr val="bg2"/>
                  </a:solidFill>
                  <a:ea typeface="+mn-ea"/>
                </a:rPr>
                <a:t>1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16" name="Round Single Corner Rectangle 15"/>
          <p:cNvSpPr/>
          <p:nvPr/>
        </p:nvSpPr>
        <p:spPr>
          <a:xfrm>
            <a:off x="697245" y="2617982"/>
            <a:ext cx="7820304" cy="891540"/>
          </a:xfrm>
          <a:prstGeom prst="round1Rect">
            <a:avLst/>
          </a:prstGeom>
          <a:solidFill>
            <a:schemeClr val="tx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bg2"/>
                </a:solidFill>
              </a:rPr>
              <a:t>Use the latest technologies to improve the quality of care</a:t>
            </a:r>
          </a:p>
        </p:txBody>
      </p:sp>
      <p:sp>
        <p:nvSpPr>
          <p:cNvPr id="17" name="Oval 16"/>
          <p:cNvSpPr/>
          <p:nvPr/>
        </p:nvSpPr>
        <p:spPr>
          <a:xfrm>
            <a:off x="415066" y="2582239"/>
            <a:ext cx="571500" cy="571500"/>
          </a:xfrm>
          <a:prstGeom prst="ellipse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2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8" name="Round Single Corner Rectangle 17"/>
          <p:cNvSpPr/>
          <p:nvPr/>
        </p:nvSpPr>
        <p:spPr>
          <a:xfrm>
            <a:off x="697245" y="3694457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chemeClr val="accent2"/>
                </a:solidFill>
              </a:rPr>
              <a:t>Minimise</a:t>
            </a:r>
            <a:r>
              <a:rPr lang="en-US" sz="2000" kern="0" dirty="0">
                <a:solidFill>
                  <a:schemeClr val="accent2"/>
                </a:solidFill>
              </a:rPr>
              <a:t> our members out-of-pocket payments</a:t>
            </a:r>
          </a:p>
        </p:txBody>
      </p:sp>
      <p:sp>
        <p:nvSpPr>
          <p:cNvPr id="19" name="Oval 18"/>
          <p:cNvSpPr/>
          <p:nvPr/>
        </p:nvSpPr>
        <p:spPr>
          <a:xfrm>
            <a:off x="415066" y="3658714"/>
            <a:ext cx="571500" cy="571500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3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0" name="Round Single Corner Rectangle 19"/>
          <p:cNvSpPr/>
          <p:nvPr/>
        </p:nvSpPr>
        <p:spPr>
          <a:xfrm>
            <a:off x="697245" y="4770932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chemeClr val="accent2"/>
                </a:solidFill>
              </a:rPr>
              <a:t>Improve members’ health through engagement with Vitality</a:t>
            </a:r>
          </a:p>
        </p:txBody>
      </p:sp>
      <p:sp>
        <p:nvSpPr>
          <p:cNvPr id="21" name="Oval 20"/>
          <p:cNvSpPr/>
          <p:nvPr/>
        </p:nvSpPr>
        <p:spPr>
          <a:xfrm>
            <a:off x="415066" y="4735189"/>
            <a:ext cx="571500" cy="571500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4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6682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4519557" y="4406447"/>
            <a:ext cx="1897380" cy="851557"/>
          </a:xfrm>
          <a:prstGeom prst="triangle">
            <a:avLst>
              <a:gd name="adj" fmla="val 47151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 descr="Discovery health 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693871" y="4573285"/>
            <a:ext cx="572194" cy="631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6400" y="3897049"/>
            <a:ext cx="2286000" cy="1908215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 w="19050"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  <a:defRPr/>
            </a:pPr>
            <a:r>
              <a:rPr lang="en-US" sz="1400" b="1" dirty="0" smtClean="0"/>
              <a:t>Technology platform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  <a:defRPr/>
            </a:pPr>
            <a:r>
              <a:rPr lang="en-US" sz="1400" b="1" dirty="0" smtClean="0"/>
              <a:t>Central data storage and administration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  <a:defRPr/>
            </a:pPr>
            <a:r>
              <a:rPr lang="en-US" sz="1400" b="1" dirty="0" smtClean="0"/>
              <a:t>Fully insured products provide a full view of member claims and medical history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1628801"/>
            <a:ext cx="2133600" cy="938719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 w="19050"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100" b="1" dirty="0" smtClean="0"/>
              <a:t>E-pathology</a:t>
            </a:r>
          </a:p>
          <a:p>
            <a:r>
              <a:rPr lang="en-US" sz="1100" dirty="0" smtClean="0"/>
              <a:t>Test ordering systems in US and France cut time spent by doctors chasing test results by 70%</a:t>
            </a:r>
            <a:endParaRPr lang="en-US" sz="1100" dirty="0"/>
          </a:p>
        </p:txBody>
      </p:sp>
      <p:sp>
        <p:nvSpPr>
          <p:cNvPr id="8" name="Oval 7"/>
          <p:cNvSpPr/>
          <p:nvPr/>
        </p:nvSpPr>
        <p:spPr>
          <a:xfrm>
            <a:off x="1676400" y="3124200"/>
            <a:ext cx="198120" cy="1905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849630" y="3234690"/>
            <a:ext cx="2023110" cy="512467"/>
          </a:xfrm>
          <a:prstGeom prst="triangle">
            <a:avLst>
              <a:gd name="adj" fmla="val 4658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99310" y="2964180"/>
            <a:ext cx="198120" cy="1905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>
          <a:xfrm rot="10800000">
            <a:off x="1765290" y="2595550"/>
            <a:ext cx="2109480" cy="479120"/>
          </a:xfrm>
          <a:prstGeom prst="triangle">
            <a:avLst>
              <a:gd name="adj" fmla="val 78578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11960" y="2543814"/>
            <a:ext cx="198120" cy="1905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 rot="10800000">
            <a:off x="4247510" y="2189484"/>
            <a:ext cx="1960890" cy="479120"/>
          </a:xfrm>
          <a:prstGeom prst="triangle">
            <a:avLst>
              <a:gd name="adj" fmla="val 96648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6770" y="3733800"/>
            <a:ext cx="2068830" cy="1277273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 w="19050"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100" b="1" dirty="0" smtClean="0"/>
              <a:t>Electronic Health Records</a:t>
            </a:r>
          </a:p>
          <a:p>
            <a:r>
              <a:rPr lang="en-US" sz="1100" dirty="0" smtClean="0"/>
              <a:t>In US, composite standards for diabetes care was 35.1% points higher at EHR sites than at paper-based sites. Composite standards for outcomes was 15.2% higher</a:t>
            </a:r>
            <a:endParaRPr lang="en-GB" sz="1100" dirty="0"/>
          </a:p>
        </p:txBody>
      </p:sp>
      <p:sp>
        <p:nvSpPr>
          <p:cNvPr id="15" name="Rectangle 14"/>
          <p:cNvSpPr/>
          <p:nvPr/>
        </p:nvSpPr>
        <p:spPr>
          <a:xfrm>
            <a:off x="4215770" y="1460276"/>
            <a:ext cx="1981200" cy="769441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 w="19050"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100" b="1" dirty="0" smtClean="0"/>
              <a:t>E-referrals</a:t>
            </a:r>
          </a:p>
          <a:p>
            <a:r>
              <a:rPr lang="en-US" sz="1100" dirty="0" smtClean="0"/>
              <a:t>In Europe, decreased time spent in referrals by over 50%</a:t>
            </a:r>
            <a:endParaRPr lang="en-US" sz="1100" dirty="0"/>
          </a:p>
        </p:txBody>
      </p:sp>
      <p:sp>
        <p:nvSpPr>
          <p:cNvPr id="16" name="Title 1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Electronic health interfaces are being </a:t>
            </a:r>
            <a:r>
              <a:rPr lang="en-US" sz="2000" dirty="0" err="1" smtClean="0"/>
              <a:t>recognised</a:t>
            </a:r>
            <a:r>
              <a:rPr lang="en-US" sz="2000" dirty="0" smtClean="0"/>
              <a:t> worldwide as effective means of improving the quality of care</a:t>
            </a:r>
            <a:endParaRPr lang="en-GB" sz="16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512" y="5778869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LA</a:t>
            </a:r>
            <a:endParaRPr lang="en-GB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 rot="20712318">
            <a:off x="5817325" y="1487181"/>
            <a:ext cx="2527020" cy="1943495"/>
          </a:xfrm>
          <a:prstGeom prst="roundRect">
            <a:avLst>
              <a:gd name="adj" fmla="val 9781"/>
            </a:avLst>
          </a:prstGeom>
          <a:noFill/>
          <a:ln w="1905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>
              <a:solidFill>
                <a:srgbClr val="141F79"/>
              </a:solidFill>
              <a:latin typeface="Arial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430419" y="1446092"/>
            <a:ext cx="3991817" cy="4030460"/>
            <a:chOff x="478994" y="1594587"/>
            <a:chExt cx="3991817" cy="4030460"/>
          </a:xfrm>
        </p:grpSpPr>
        <p:sp>
          <p:nvSpPr>
            <p:cNvPr id="6" name="TextBox 5"/>
            <p:cNvSpPr txBox="1"/>
            <p:nvPr/>
          </p:nvSpPr>
          <p:spPr>
            <a:xfrm rot="400037">
              <a:off x="2325140" y="1594587"/>
              <a:ext cx="2145671" cy="1696424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Up">
                <a:avLst>
                  <a:gd name="adj" fmla="val 11783185"/>
                </a:avLst>
              </a:prstTxWarp>
              <a:spAutoFit/>
            </a:bodyPr>
            <a:lstStyle/>
            <a:p>
              <a:pPr algn="ctr"/>
              <a:r>
                <a:rPr lang="en-ZA" sz="1200" dirty="0" smtClean="0"/>
                <a:t>Claims and healthcare data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1777" y="1707407"/>
              <a:ext cx="3841967" cy="375232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608844" y="1701116"/>
              <a:ext cx="2269109" cy="2269109"/>
            </a:xfrm>
            <a:prstGeom prst="ellips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>
                <a:solidFill>
                  <a:srgbClr val="141F79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174635" y="1707407"/>
              <a:ext cx="2269109" cy="2269109"/>
            </a:xfrm>
            <a:prstGeom prst="ellips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>
                <a:solidFill>
                  <a:srgbClr val="141F79"/>
                </a:solidFill>
                <a:latin typeface="Arial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388205" y="3190619"/>
              <a:ext cx="2269109" cy="2269109"/>
            </a:xfrm>
            <a:prstGeom prst="ellips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>
                <a:solidFill>
                  <a:srgbClr val="141F79"/>
                </a:solidFill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11423" y="4219381"/>
              <a:ext cx="2207391" cy="1405666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ZA" sz="1200" dirty="0" smtClean="0"/>
                <a:t>Pharma and pharmacies</a:t>
              </a:r>
              <a:endParaRPr lang="en-ZA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20339557">
              <a:off x="478994" y="1605911"/>
              <a:ext cx="2145671" cy="1696424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Up">
                <a:avLst>
                  <a:gd name="adj" fmla="val 11783185"/>
                </a:avLst>
              </a:prstTxWarp>
              <a:spAutoFit/>
            </a:bodyPr>
            <a:lstStyle/>
            <a:p>
              <a:pPr algn="ctr"/>
              <a:r>
                <a:rPr lang="en-ZA" sz="1200" dirty="0" smtClean="0"/>
                <a:t>Doctors and Specialists</a:t>
              </a:r>
            </a:p>
          </p:txBody>
        </p:sp>
      </p:grpSp>
      <p:sp>
        <p:nvSpPr>
          <p:cNvPr id="13" name="Rounded Rectangle 12"/>
          <p:cNvSpPr/>
          <p:nvPr/>
        </p:nvSpPr>
        <p:spPr bwMode="auto">
          <a:xfrm rot="1366434">
            <a:off x="5705487" y="3218339"/>
            <a:ext cx="2527020" cy="1983462"/>
          </a:xfrm>
          <a:prstGeom prst="roundRect">
            <a:avLst>
              <a:gd name="adj" fmla="val 9781"/>
            </a:avLst>
          </a:prstGeom>
          <a:noFill/>
          <a:ln w="1905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>
              <a:solidFill>
                <a:srgbClr val="141F79"/>
              </a:solidFill>
              <a:latin typeface="Arial"/>
            </a:endParaRPr>
          </a:p>
        </p:txBody>
      </p:sp>
      <p:grpSp>
        <p:nvGrpSpPr>
          <p:cNvPr id="3" name="Group 50"/>
          <p:cNvGrpSpPr/>
          <p:nvPr/>
        </p:nvGrpSpPr>
        <p:grpSpPr>
          <a:xfrm rot="20700000">
            <a:off x="5901504" y="1597818"/>
            <a:ext cx="2369523" cy="1913668"/>
            <a:chOff x="152400" y="969963"/>
            <a:chExt cx="5167715" cy="4173536"/>
          </a:xfrm>
        </p:grpSpPr>
        <p:pic>
          <p:nvPicPr>
            <p:cNvPr id="15" name="Picture 14" descr="iPad for presentation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52400" y="969963"/>
              <a:ext cx="5167715" cy="417353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842210" y="1523747"/>
              <a:ext cx="3972678" cy="3024439"/>
            </a:xfrm>
            <a:prstGeom prst="rect">
              <a:avLst/>
            </a:prstGeom>
            <a:blipFill>
              <a:blip r:embed="rId4" cstate="email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81633" tIns="40816" rIns="81633" bIns="40816" rtlCol="0" anchor="ctr"/>
            <a:lstStyle/>
            <a:p>
              <a:pPr algn="ctr"/>
              <a:endParaRPr lang="en-US" sz="1200" b="1" dirty="0" smtClean="0"/>
            </a:p>
          </p:txBody>
        </p:sp>
      </p:grpSp>
      <p:grpSp>
        <p:nvGrpSpPr>
          <p:cNvPr id="5" name="Group 53"/>
          <p:cNvGrpSpPr/>
          <p:nvPr/>
        </p:nvGrpSpPr>
        <p:grpSpPr>
          <a:xfrm rot="1389553">
            <a:off x="5776132" y="3315104"/>
            <a:ext cx="2351988" cy="1899506"/>
            <a:chOff x="152400" y="969963"/>
            <a:chExt cx="5167715" cy="4173536"/>
          </a:xfrm>
        </p:grpSpPr>
        <p:pic>
          <p:nvPicPr>
            <p:cNvPr id="18" name="Picture 17" descr="iPad for presentation.png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152400" y="969963"/>
              <a:ext cx="5167715" cy="4173536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842210" y="1523747"/>
              <a:ext cx="3972678" cy="3024439"/>
            </a:xfrm>
            <a:prstGeom prst="rect">
              <a:avLst/>
            </a:prstGeom>
            <a:blipFill>
              <a:blip r:embed="rId6" cstate="email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81633" tIns="40816" rIns="81633" bIns="40816" rtlCol="0" anchor="ctr"/>
            <a:lstStyle/>
            <a:p>
              <a:pPr algn="ctr"/>
              <a:endParaRPr lang="en-US" sz="1200" b="1" dirty="0" smtClean="0"/>
            </a:p>
          </p:txBody>
        </p:sp>
      </p:grpSp>
      <p:pic>
        <p:nvPicPr>
          <p:cNvPr id="20" name="Picture 19" descr="Discovery health logo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175769" y="2897679"/>
            <a:ext cx="572194" cy="631686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rot="10800000">
            <a:off x="2743200" y="3246929"/>
            <a:ext cx="3200400" cy="1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PracticeXpress</a:t>
            </a:r>
            <a:r>
              <a:rPr lang="en-ZA" dirty="0" smtClean="0"/>
              <a:t>™: improving efficiency of member treatment</a:t>
            </a:r>
            <a:endParaRPr lang="en-ZA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PracticeXpress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1215180"/>
            <a:ext cx="5408569" cy="4365488"/>
          </a:xfrm>
          <a:prstGeom prst="rect">
            <a:avLst/>
          </a:prstGeom>
        </p:spPr>
      </p:pic>
      <p:pic>
        <p:nvPicPr>
          <p:cNvPr id="14" name="Picture 13" descr="1.PNG"/>
          <p:cNvPicPr>
            <a:picLocks noChangeAspect="1"/>
          </p:cNvPicPr>
          <p:nvPr/>
        </p:nvPicPr>
        <p:blipFill rotWithShape="1">
          <a:blip r:embed="rId3" cstate="print"/>
          <a:srcRect r="2688"/>
          <a:stretch/>
        </p:blipFill>
        <p:spPr>
          <a:xfrm rot="16200000">
            <a:off x="1644498" y="1187602"/>
            <a:ext cx="3189926" cy="43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57373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PracticeXpress</a:t>
            </a:r>
            <a:r>
              <a:rPr lang="en-US" dirty="0"/>
              <a:t> – Consent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1215180"/>
            <a:ext cx="5408569" cy="4365488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6033867" y="3850848"/>
            <a:ext cx="2886296" cy="2052477"/>
            <a:chOff x="2743200" y="2514600"/>
            <a:chExt cx="3429000" cy="2438400"/>
          </a:xfrm>
        </p:grpSpPr>
        <p:grpSp>
          <p:nvGrpSpPr>
            <p:cNvPr id="4" name="Group 7"/>
            <p:cNvGrpSpPr/>
            <p:nvPr/>
          </p:nvGrpSpPr>
          <p:grpSpPr>
            <a:xfrm>
              <a:off x="2743200" y="2514600"/>
              <a:ext cx="3429000" cy="2438400"/>
              <a:chOff x="2743200" y="2514600"/>
              <a:chExt cx="2971800" cy="17526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743200" y="2514600"/>
                <a:ext cx="2971800" cy="1752600"/>
              </a:xfrm>
              <a:prstGeom prst="roundRect">
                <a:avLst>
                  <a:gd name="adj" fmla="val 74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2743200" y="2514600"/>
                <a:ext cx="2971800" cy="383381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Consent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2819400" y="3124200"/>
              <a:ext cx="3276600" cy="1752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36538" indent="-236538">
                <a:buFont typeface="Arial" pitchFamily="34" charset="0"/>
                <a:buChar char="•"/>
              </a:pPr>
              <a:r>
                <a:rPr lang="en-US" sz="1050" dirty="0" smtClean="0">
                  <a:solidFill>
                    <a:schemeClr val="tx1">
                      <a:lumMod val="50000"/>
                    </a:schemeClr>
                  </a:solidFill>
                </a:rPr>
                <a:t>Members need to give consent to access medical records</a:t>
              </a:r>
            </a:p>
            <a:p>
              <a:pPr marL="236538" indent="-236538">
                <a:buFont typeface="Arial" pitchFamily="34" charset="0"/>
                <a:buChar char="•"/>
              </a:pPr>
              <a:endParaRPr lang="en-US" sz="1050" dirty="0" smtClean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36538" indent="-236538">
                <a:buFont typeface="Arial" pitchFamily="34" charset="0"/>
                <a:buChar char="•"/>
              </a:pPr>
              <a:r>
                <a:rPr lang="en-US" sz="1050" dirty="0" smtClean="0">
                  <a:solidFill>
                    <a:schemeClr val="tx1">
                      <a:lumMod val="50000"/>
                    </a:schemeClr>
                  </a:solidFill>
                </a:rPr>
                <a:t>This can be done in real time by signing on the iPad screen</a:t>
              </a:r>
            </a:p>
          </p:txBody>
        </p:sp>
      </p:grpSp>
      <p:pic>
        <p:nvPicPr>
          <p:cNvPr id="13" name="Picture 2" descr="W:\2011\2011 Health Launch\002 Discoverer\Images\Health PNGs\PG6 &amp; 7\IMG_0043.jpg"/>
          <p:cNvPicPr>
            <a:picLocks noChangeAspect="1" noChangeArrowheads="1"/>
          </p:cNvPicPr>
          <p:nvPr/>
        </p:nvPicPr>
        <p:blipFill rotWithShape="1">
          <a:blip r:embed="rId3" cstate="print"/>
          <a:srcRect t="2502"/>
          <a:stretch/>
        </p:blipFill>
        <p:spPr bwMode="auto">
          <a:xfrm>
            <a:off x="1054100" y="1786991"/>
            <a:ext cx="4350119" cy="3180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9148145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PracticeXpress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1215180"/>
            <a:ext cx="5408569" cy="4365488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6033867" y="3850848"/>
            <a:ext cx="2886296" cy="2052477"/>
            <a:chOff x="2743200" y="2514600"/>
            <a:chExt cx="3429000" cy="2438400"/>
          </a:xfrm>
        </p:grpSpPr>
        <p:grpSp>
          <p:nvGrpSpPr>
            <p:cNvPr id="4" name="Group 7"/>
            <p:cNvGrpSpPr/>
            <p:nvPr/>
          </p:nvGrpSpPr>
          <p:grpSpPr>
            <a:xfrm>
              <a:off x="2743200" y="2514600"/>
              <a:ext cx="3429000" cy="2438400"/>
              <a:chOff x="2743200" y="2514600"/>
              <a:chExt cx="2971800" cy="17526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743200" y="2514600"/>
                <a:ext cx="2971800" cy="1752600"/>
              </a:xfrm>
              <a:prstGeom prst="roundRect">
                <a:avLst>
                  <a:gd name="adj" fmla="val 74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2743200" y="2514600"/>
                <a:ext cx="2971800" cy="383381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Benefit details and cover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2819400" y="3124200"/>
              <a:ext cx="3276600" cy="1752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36538" indent="-236538">
                <a:buFont typeface="Arial" pitchFamily="34" charset="0"/>
                <a:buChar char="•"/>
              </a:pPr>
              <a:r>
                <a:rPr lang="en-US" sz="1050" dirty="0">
                  <a:solidFill>
                    <a:schemeClr val="tx1">
                      <a:lumMod val="50000"/>
                    </a:schemeClr>
                  </a:solidFill>
                </a:rPr>
                <a:t>Allow for the doctor to view details on the members’ health plan coverage</a:t>
              </a:r>
            </a:p>
          </p:txBody>
        </p:sp>
      </p:grpSp>
      <p:pic>
        <p:nvPicPr>
          <p:cNvPr id="14" name="Picture 2" descr="W:\2011\2011 Health Launch\002 Discoverer\Images\Health PNGs\PG6 &amp; 7\IMG_0017.png"/>
          <p:cNvPicPr>
            <a:picLocks noChangeAspect="1" noChangeArrowheads="1"/>
          </p:cNvPicPr>
          <p:nvPr/>
        </p:nvPicPr>
        <p:blipFill rotWithShape="1">
          <a:blip r:embed="rId3" cstate="print"/>
          <a:srcRect t="2656"/>
          <a:stretch/>
        </p:blipFill>
        <p:spPr bwMode="auto">
          <a:xfrm>
            <a:off x="1054100" y="1778000"/>
            <a:ext cx="4356382" cy="3180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PracticeXpress</a:t>
            </a:r>
            <a:r>
              <a:rPr lang="en-US" dirty="0"/>
              <a:t> – Medicine scripting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1215180"/>
            <a:ext cx="5408569" cy="4365488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6033867" y="3850848"/>
            <a:ext cx="2886296" cy="2052477"/>
            <a:chOff x="2743200" y="2514600"/>
            <a:chExt cx="3429000" cy="2438400"/>
          </a:xfrm>
        </p:grpSpPr>
        <p:grpSp>
          <p:nvGrpSpPr>
            <p:cNvPr id="4" name="Group 7"/>
            <p:cNvGrpSpPr/>
            <p:nvPr/>
          </p:nvGrpSpPr>
          <p:grpSpPr>
            <a:xfrm>
              <a:off x="2743200" y="2514600"/>
              <a:ext cx="3429000" cy="2438400"/>
              <a:chOff x="2743200" y="2514600"/>
              <a:chExt cx="2971800" cy="17526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743200" y="2514600"/>
                <a:ext cx="2971800" cy="1752600"/>
              </a:xfrm>
              <a:prstGeom prst="roundRect">
                <a:avLst>
                  <a:gd name="adj" fmla="val 74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2743200" y="2514600"/>
                <a:ext cx="2971800" cy="383381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Medicine scripting</a:t>
                </a: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2819400" y="3124200"/>
              <a:ext cx="3276600" cy="1752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Prescribe medicine for chronic and acute conditions directly from </a:t>
              </a:r>
              <a:r>
                <a:rPr lang="en-US" sz="1000" dirty="0" err="1" smtClean="0">
                  <a:solidFill>
                    <a:schemeClr val="tx1">
                      <a:lumMod val="50000"/>
                    </a:schemeClr>
                  </a:solidFill>
                </a:rPr>
                <a:t>PracticeXpress</a:t>
              </a:r>
              <a:endParaRPr lang="en-US" sz="1000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Full cover is assured when prescribing medicine from the </a:t>
              </a:r>
              <a:r>
                <a:rPr lang="en-US" sz="1000" dirty="0" smtClean="0">
                  <a:solidFill>
                    <a:schemeClr val="tx1">
                      <a:lumMod val="50000"/>
                    </a:schemeClr>
                  </a:solidFill>
                </a:rPr>
                <a:t>formulary</a:t>
              </a:r>
              <a:endParaRPr lang="en-US" sz="1000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Email scripts directly to </a:t>
              </a:r>
              <a:r>
                <a:rPr lang="en-US" sz="1000" dirty="0" err="1">
                  <a:solidFill>
                    <a:schemeClr val="tx1">
                      <a:lumMod val="50000"/>
                    </a:schemeClr>
                  </a:solidFill>
                </a:rPr>
                <a:t>MedXpress</a:t>
              </a: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, Discovery Health convenient, cost saving direct medicine delivery service</a:t>
              </a:r>
            </a:p>
          </p:txBody>
        </p:sp>
      </p:grpSp>
      <p:pic>
        <p:nvPicPr>
          <p:cNvPr id="12" name="Picture 3" descr="W:\2011\2011 Health Launch\002 Discoverer\Images\Health PNGs\PG6 &amp; 7\IMG_0018.jpg"/>
          <p:cNvPicPr>
            <a:picLocks noChangeAspect="1" noChangeArrowheads="1"/>
          </p:cNvPicPr>
          <p:nvPr/>
        </p:nvPicPr>
        <p:blipFill rotWithShape="1">
          <a:blip r:embed="rId3" cstate="print"/>
          <a:srcRect t="2726"/>
          <a:stretch/>
        </p:blipFill>
        <p:spPr bwMode="auto">
          <a:xfrm>
            <a:off x="1054100" y="1778000"/>
            <a:ext cx="4359275" cy="31803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655145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PracticeXpress</a:t>
            </a:r>
            <a:r>
              <a:rPr lang="en-US" dirty="0"/>
              <a:t> – Health records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1215180"/>
            <a:ext cx="5408569" cy="4365488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6033867" y="3850848"/>
            <a:ext cx="2886296" cy="2052477"/>
            <a:chOff x="2743200" y="2514600"/>
            <a:chExt cx="3429000" cy="2438400"/>
          </a:xfrm>
        </p:grpSpPr>
        <p:grpSp>
          <p:nvGrpSpPr>
            <p:cNvPr id="4" name="Group 7"/>
            <p:cNvGrpSpPr/>
            <p:nvPr/>
          </p:nvGrpSpPr>
          <p:grpSpPr>
            <a:xfrm>
              <a:off x="2743200" y="2514600"/>
              <a:ext cx="3429000" cy="2438400"/>
              <a:chOff x="2743200" y="2514600"/>
              <a:chExt cx="2971800" cy="17526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743200" y="2514600"/>
                <a:ext cx="2971800" cy="1752600"/>
              </a:xfrm>
              <a:prstGeom prst="roundRect">
                <a:avLst>
                  <a:gd name="adj" fmla="val 74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2743200" y="2514600"/>
                <a:ext cx="2971800" cy="383381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Health records</a:t>
                </a: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2819400" y="3124200"/>
              <a:ext cx="3276600" cy="1752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Access data and details of previous doctor and hospital visits and previously prescribed medicines</a:t>
              </a:r>
            </a:p>
            <a:p>
              <a:pPr marL="236538" indent="-236538">
                <a:buFont typeface="Arial" pitchFamily="34" charset="0"/>
                <a:buChar char="•"/>
              </a:pPr>
              <a:endParaRPr lang="en-US" sz="1000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Access self-reported health measures such as body mass index and blood pressure</a:t>
              </a:r>
            </a:p>
          </p:txBody>
        </p:sp>
      </p:grpSp>
      <p:pic>
        <p:nvPicPr>
          <p:cNvPr id="13" name="Picture 2" descr="W:\2011\2011 Health Launch\002 Discoverer\Images\Health PNGs\PG6 &amp; 7\IMG_0022.jpg"/>
          <p:cNvPicPr>
            <a:picLocks noChangeAspect="1" noChangeArrowheads="1"/>
          </p:cNvPicPr>
          <p:nvPr/>
        </p:nvPicPr>
        <p:blipFill rotWithShape="1">
          <a:blip r:embed="rId3" cstate="print"/>
          <a:srcRect t="2948"/>
          <a:stretch/>
        </p:blipFill>
        <p:spPr bwMode="auto">
          <a:xfrm>
            <a:off x="1054100" y="1778000"/>
            <a:ext cx="4359275" cy="31730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327158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PracticeXpress</a:t>
            </a:r>
            <a:r>
              <a:rPr lang="en-US" dirty="0"/>
              <a:t> – Chronic Illness Benefit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1215180"/>
            <a:ext cx="5408569" cy="4365488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6033867" y="3850848"/>
            <a:ext cx="2886296" cy="2052477"/>
            <a:chOff x="2743200" y="2514600"/>
            <a:chExt cx="3429000" cy="2438400"/>
          </a:xfrm>
        </p:grpSpPr>
        <p:grpSp>
          <p:nvGrpSpPr>
            <p:cNvPr id="4" name="Group 7"/>
            <p:cNvGrpSpPr/>
            <p:nvPr/>
          </p:nvGrpSpPr>
          <p:grpSpPr>
            <a:xfrm>
              <a:off x="2743200" y="2514600"/>
              <a:ext cx="3429000" cy="2438400"/>
              <a:chOff x="2743200" y="2514600"/>
              <a:chExt cx="2971800" cy="17526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743200" y="2514600"/>
                <a:ext cx="2971800" cy="1752600"/>
              </a:xfrm>
              <a:prstGeom prst="roundRect">
                <a:avLst>
                  <a:gd name="adj" fmla="val 74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2743200" y="2514600"/>
                <a:ext cx="2971800" cy="383381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Chronic Illness Benefit</a:t>
                </a: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2819400" y="3124200"/>
              <a:ext cx="3276600" cy="1752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Register for a new chronic Illness and complete the necessary clinical entry criteria</a:t>
              </a:r>
            </a:p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 smtClean="0">
                  <a:solidFill>
                    <a:schemeClr val="tx1">
                      <a:lumMod val="50000"/>
                    </a:schemeClr>
                  </a:solidFill>
                </a:rPr>
                <a:t>Add </a:t>
              </a: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or change medicines and find cost-effective </a:t>
              </a:r>
              <a:r>
                <a:rPr lang="en-US" sz="1000" dirty="0" smtClean="0">
                  <a:solidFill>
                    <a:schemeClr val="tx1">
                      <a:lumMod val="50000"/>
                    </a:schemeClr>
                  </a:solidFill>
                </a:rPr>
                <a:t>alternatives</a:t>
              </a:r>
              <a:endParaRPr lang="en-US" sz="1000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 err="1">
                  <a:solidFill>
                    <a:schemeClr val="tx1">
                      <a:lumMod val="50000"/>
                    </a:schemeClr>
                  </a:solidFill>
                </a:rPr>
                <a:t>PracticeXpress</a:t>
              </a: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 highlights the Full Cover Choice when prescribing medicine, and shows the medicine formulary</a:t>
              </a:r>
            </a:p>
          </p:txBody>
        </p:sp>
      </p:grpSp>
      <p:pic>
        <p:nvPicPr>
          <p:cNvPr id="12" name="Picture 2" descr="W:\2011\2011 Health Launch\002 Discoverer\Images\Health PNGs\PG6 &amp; 7\IMG_0027.jpg"/>
          <p:cNvPicPr>
            <a:picLocks noChangeAspect="1" noChangeArrowheads="1"/>
          </p:cNvPicPr>
          <p:nvPr/>
        </p:nvPicPr>
        <p:blipFill rotWithShape="1">
          <a:blip r:embed="rId3" cstate="print"/>
          <a:srcRect t="2502"/>
          <a:stretch/>
        </p:blipFill>
        <p:spPr bwMode="auto">
          <a:xfrm>
            <a:off x="1054100" y="1786990"/>
            <a:ext cx="4359275" cy="31876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246920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PracticeXpress</a:t>
            </a:r>
            <a:r>
              <a:rPr lang="en-US" dirty="0"/>
              <a:t> – Referrals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1215180"/>
            <a:ext cx="5408569" cy="4365488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6033867" y="3850848"/>
            <a:ext cx="2886296" cy="2052477"/>
            <a:chOff x="2743200" y="2514600"/>
            <a:chExt cx="3429000" cy="2438400"/>
          </a:xfrm>
        </p:grpSpPr>
        <p:grpSp>
          <p:nvGrpSpPr>
            <p:cNvPr id="4" name="Group 7"/>
            <p:cNvGrpSpPr/>
            <p:nvPr/>
          </p:nvGrpSpPr>
          <p:grpSpPr>
            <a:xfrm>
              <a:off x="2743200" y="2514600"/>
              <a:ext cx="3429000" cy="2438400"/>
              <a:chOff x="2743200" y="2514600"/>
              <a:chExt cx="2971800" cy="17526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743200" y="2514600"/>
                <a:ext cx="2971800" cy="1752600"/>
              </a:xfrm>
              <a:prstGeom prst="roundRect">
                <a:avLst>
                  <a:gd name="adj" fmla="val 74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2743200" y="2514600"/>
                <a:ext cx="2971800" cy="383381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Referrals</a:t>
                </a: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2819400" y="3124200"/>
              <a:ext cx="3276600" cy="1752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Refer a patient to another healthcare professional by submitting a clinically detailed report using the patient referral tool on </a:t>
              </a:r>
              <a:r>
                <a:rPr lang="en-US" sz="1000" dirty="0" err="1">
                  <a:solidFill>
                    <a:schemeClr val="tx1">
                      <a:lumMod val="50000"/>
                    </a:schemeClr>
                  </a:solidFill>
                </a:rPr>
                <a:t>PracticeXpress</a:t>
              </a:r>
              <a:endParaRPr lang="en-US" sz="1000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36538" indent="-236538">
                <a:buFont typeface="Arial" pitchFamily="34" charset="0"/>
                <a:buChar char="•"/>
              </a:pPr>
              <a:endParaRPr lang="en-US" sz="1000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36538" indent="-236538">
                <a:buFont typeface="Arial" pitchFamily="34" charset="0"/>
                <a:buChar char="•"/>
              </a:pP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Referral information is stored for each patient and a record of all referrals is </a:t>
              </a:r>
              <a:r>
                <a:rPr lang="en-US" sz="1000" dirty="0" err="1">
                  <a:solidFill>
                    <a:schemeClr val="tx1">
                      <a:lumMod val="50000"/>
                    </a:schemeClr>
                  </a:solidFill>
                </a:rPr>
                <a:t>summarised</a:t>
              </a: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 on </a:t>
              </a:r>
              <a:r>
                <a:rPr lang="en-US" sz="1000" dirty="0" err="1">
                  <a:solidFill>
                    <a:schemeClr val="tx1">
                      <a:lumMod val="50000"/>
                    </a:schemeClr>
                  </a:solidFill>
                </a:rPr>
                <a:t>PracticeXpress</a:t>
              </a:r>
              <a:endParaRPr lang="en-US" sz="1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13" name="Picture 2" descr="W:\2011\2011 Health Launch\002 Discoverer\Images\Health PNGs\PG6 &amp; 7\IMG_0041.jpg"/>
          <p:cNvPicPr>
            <a:picLocks noChangeAspect="1" noChangeArrowheads="1"/>
          </p:cNvPicPr>
          <p:nvPr/>
        </p:nvPicPr>
        <p:blipFill rotWithShape="1">
          <a:blip r:embed="rId3" cstate="print"/>
          <a:srcRect t="2502"/>
          <a:stretch/>
        </p:blipFill>
        <p:spPr bwMode="auto">
          <a:xfrm>
            <a:off x="1054100" y="1786990"/>
            <a:ext cx="4359275" cy="31876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23746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key challenge lies in balancing quality and cost to ensure sustainability of medical schemes</a:t>
            </a:r>
            <a:endParaRPr lang="en-GB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6946121" y="3510272"/>
            <a:ext cx="1390149" cy="1390149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Cost of cover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20729" y="3510272"/>
            <a:ext cx="1390149" cy="1390149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bg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Quality of care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2383" y="1300698"/>
            <a:ext cx="7312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5579" eaLnBrk="0" hangingPunct="0"/>
            <a:r>
              <a:rPr lang="en-GB" sz="2000" kern="0" dirty="0" smtClean="0">
                <a:solidFill>
                  <a:srgbClr val="000000"/>
                </a:solidFill>
              </a:rPr>
              <a:t> </a:t>
            </a:r>
            <a:r>
              <a:rPr lang="en-GB" sz="2000" kern="0" dirty="0" smtClean="0">
                <a:solidFill>
                  <a:schemeClr val="tx2"/>
                </a:solidFill>
              </a:rPr>
              <a:t>Quality ≥</a:t>
            </a:r>
            <a:r>
              <a:rPr lang="en-GB" sz="2000" kern="0" dirty="0" smtClean="0">
                <a:solidFill>
                  <a:srgbClr val="000000"/>
                </a:solidFill>
              </a:rPr>
              <a:t> </a:t>
            </a:r>
            <a:r>
              <a:rPr lang="en-GB" sz="2000" kern="0" dirty="0" smtClean="0">
                <a:solidFill>
                  <a:srgbClr val="BBE0E3">
                    <a:lumMod val="75000"/>
                  </a:srgbClr>
                </a:solidFill>
              </a:rPr>
              <a:t> </a:t>
            </a:r>
            <a:r>
              <a:rPr lang="en-GB" sz="2000" kern="0" dirty="0" smtClean="0">
                <a:solidFill>
                  <a:schemeClr val="accent1"/>
                </a:solidFill>
              </a:rPr>
              <a:t>Cost  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15119" y="3450071"/>
            <a:ext cx="1510550" cy="151055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14571" y="3255984"/>
            <a:ext cx="1928979" cy="2079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00" spc="150" dirty="0" smtClean="0">
                <a:solidFill>
                  <a:schemeClr val="tx2"/>
                </a:solidFill>
              </a:rPr>
              <a:t>Healthcare equilibrium</a:t>
            </a:r>
            <a:endParaRPr lang="en-US" sz="1600" spc="150" dirty="0">
              <a:solidFill>
                <a:schemeClr val="tx2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16200000" flipV="1">
            <a:off x="4004153" y="2429350"/>
            <a:ext cx="1132524" cy="4"/>
          </a:xfrm>
          <a:prstGeom prst="line">
            <a:avLst/>
          </a:prstGeom>
          <a:ln w="19050">
            <a:solidFill>
              <a:schemeClr val="tx2"/>
            </a:solidFill>
            <a:prstDash val="solid"/>
            <a:tailEnd type="oval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741615" y="2241551"/>
            <a:ext cx="1828801" cy="1963795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" idx="2"/>
            <a:endCxn id="11" idx="6"/>
          </p:cNvCxnSpPr>
          <p:nvPr/>
        </p:nvCxnSpPr>
        <p:spPr>
          <a:xfrm rot="10800000">
            <a:off x="5325669" y="4205347"/>
            <a:ext cx="1620452" cy="1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11" idx="2"/>
          </p:cNvCxnSpPr>
          <p:nvPr/>
        </p:nvCxnSpPr>
        <p:spPr>
          <a:xfrm flipV="1">
            <a:off x="1910878" y="4205346"/>
            <a:ext cx="1904241" cy="1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570415" y="2241551"/>
            <a:ext cx="1828798" cy="1977110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1" idx="4"/>
          </p:cNvCxnSpPr>
          <p:nvPr/>
        </p:nvCxnSpPr>
        <p:spPr>
          <a:xfrm rot="16200000" flipV="1">
            <a:off x="4159083" y="5371932"/>
            <a:ext cx="822642" cy="20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>
            <a:off x="2741613" y="5783263"/>
            <a:ext cx="3657600" cy="0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2741613" y="5858193"/>
            <a:ext cx="3657600" cy="0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2741613" y="5933123"/>
            <a:ext cx="3657600" cy="0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2741613" y="6008053"/>
            <a:ext cx="3657600" cy="0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0424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Strategies for 2012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15066" y="1505764"/>
            <a:ext cx="8102483" cy="927283"/>
            <a:chOff x="416438" y="1505764"/>
            <a:chExt cx="8102483" cy="927283"/>
          </a:xfrm>
        </p:grpSpPr>
        <p:sp>
          <p:nvSpPr>
            <p:cNvPr id="7" name="Round Single Corner Rectangle 6"/>
            <p:cNvSpPr/>
            <p:nvPr/>
          </p:nvSpPr>
          <p:spPr>
            <a:xfrm>
              <a:off x="698617" y="1541507"/>
              <a:ext cx="7820304" cy="891540"/>
            </a:xfrm>
            <a:prstGeom prst="round1Rect">
              <a:avLst/>
            </a:prstGeom>
            <a:solidFill>
              <a:schemeClr val="bg2"/>
            </a:solidFill>
            <a:ln w="190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chemeClr val="accent2"/>
                  </a:solidFill>
                </a:rPr>
                <a:t>Provide </a:t>
              </a:r>
              <a:r>
                <a:rPr lang="en-US" sz="2000" kern="0" dirty="0" smtClean="0">
                  <a:solidFill>
                    <a:schemeClr val="accent2"/>
                  </a:solidFill>
                </a:rPr>
                <a:t>contribution </a:t>
              </a:r>
              <a:r>
                <a:rPr lang="en-US" sz="2000" kern="0" dirty="0">
                  <a:solidFill>
                    <a:schemeClr val="accent2"/>
                  </a:solidFill>
                </a:rPr>
                <a:t>and benefit stability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16438" y="1505764"/>
              <a:ext cx="571500" cy="571500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 smtClean="0">
                  <a:solidFill>
                    <a:schemeClr val="bg2"/>
                  </a:solidFill>
                  <a:ea typeface="+mn-ea"/>
                </a:rPr>
                <a:t>1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16" name="Round Single Corner Rectangle 15"/>
          <p:cNvSpPr/>
          <p:nvPr/>
        </p:nvSpPr>
        <p:spPr>
          <a:xfrm>
            <a:off x="697245" y="2617982"/>
            <a:ext cx="7820304" cy="891540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accent2"/>
                </a:solidFill>
              </a:rPr>
              <a:t>Use the latest technologies to improve the quality of care</a:t>
            </a:r>
          </a:p>
        </p:txBody>
      </p:sp>
      <p:sp>
        <p:nvSpPr>
          <p:cNvPr id="17" name="Oval 16"/>
          <p:cNvSpPr/>
          <p:nvPr/>
        </p:nvSpPr>
        <p:spPr>
          <a:xfrm>
            <a:off x="415066" y="2582239"/>
            <a:ext cx="571500" cy="571500"/>
          </a:xfrm>
          <a:prstGeom prst="ellipse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2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8" name="Round Single Corner Rectangle 17"/>
          <p:cNvSpPr/>
          <p:nvPr/>
        </p:nvSpPr>
        <p:spPr>
          <a:xfrm>
            <a:off x="697245" y="3694457"/>
            <a:ext cx="7820304" cy="891540"/>
          </a:xfrm>
          <a:prstGeom prst="round1Rect">
            <a:avLst/>
          </a:prstGeom>
          <a:solidFill>
            <a:schemeClr val="tx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chemeClr val="bg1"/>
                </a:solidFill>
              </a:rPr>
              <a:t>Minimise</a:t>
            </a:r>
            <a:r>
              <a:rPr lang="en-US" sz="2000" kern="0" dirty="0">
                <a:solidFill>
                  <a:schemeClr val="bg1"/>
                </a:solidFill>
              </a:rPr>
              <a:t> our members out-of-pocket payments</a:t>
            </a:r>
          </a:p>
        </p:txBody>
      </p:sp>
      <p:sp>
        <p:nvSpPr>
          <p:cNvPr id="19" name="Oval 18"/>
          <p:cNvSpPr/>
          <p:nvPr/>
        </p:nvSpPr>
        <p:spPr>
          <a:xfrm>
            <a:off x="415066" y="3658714"/>
            <a:ext cx="571500" cy="571500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3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0" name="Round Single Corner Rectangle 19"/>
          <p:cNvSpPr/>
          <p:nvPr/>
        </p:nvSpPr>
        <p:spPr>
          <a:xfrm>
            <a:off x="697245" y="4770932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chemeClr val="accent2"/>
                </a:solidFill>
              </a:rPr>
              <a:t>Improve members’ health through engagement with Vitality</a:t>
            </a:r>
          </a:p>
        </p:txBody>
      </p:sp>
      <p:sp>
        <p:nvSpPr>
          <p:cNvPr id="21" name="Oval 20"/>
          <p:cNvSpPr/>
          <p:nvPr/>
        </p:nvSpPr>
        <p:spPr>
          <a:xfrm>
            <a:off x="415066" y="4735189"/>
            <a:ext cx="571500" cy="571500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4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11536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Over-the-counter medicines are a common source of day-to-day medical costs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5733256"/>
            <a:ext cx="79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In the last year Discovery members spent R550 million on schedule 1 and 2 medicines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7044" b="9061"/>
          <a:stretch>
            <a:fillRect/>
          </a:stretch>
        </p:blipFill>
        <p:spPr bwMode="auto">
          <a:xfrm>
            <a:off x="1197248" y="1457325"/>
            <a:ext cx="6749504" cy="424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688" y="4547424"/>
            <a:ext cx="8305800" cy="1008062"/>
          </a:xfrm>
        </p:spPr>
        <p:txBody>
          <a:bodyPr wrap="none" tIns="0" bIns="0" anchor="ctr" anchorCtr="0">
            <a:normAutofit/>
          </a:bodyPr>
          <a:lstStyle/>
          <a:p>
            <a:pPr marL="0" algn="r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3200" b="1" i="1" dirty="0" err="1" smtClean="0">
                <a:solidFill>
                  <a:schemeClr val="accent1"/>
                </a:solidFill>
              </a:rPr>
              <a:t>MedSaver</a:t>
            </a:r>
            <a:r>
              <a:rPr lang="en-GB" sz="3200" b="1" i="1" dirty="0" smtClean="0">
                <a:solidFill>
                  <a:schemeClr val="accent1"/>
                </a:solidFill>
              </a:rPr>
              <a:t> </a:t>
            </a:r>
          </a:p>
          <a:p>
            <a:pPr marL="0" algn="r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1600" dirty="0" smtClean="0">
                <a:solidFill>
                  <a:schemeClr val="accent1"/>
                </a:solidFill>
              </a:rPr>
              <a:t>in partnership with</a:t>
            </a:r>
            <a:endParaRPr lang="en-GB" sz="1800" b="1" i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674"/>
          <a:stretch>
            <a:fillRect/>
          </a:stretch>
        </p:blipFill>
        <p:spPr>
          <a:xfrm>
            <a:off x="6295850" y="5732554"/>
            <a:ext cx="2049638" cy="262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7425" y="1964561"/>
            <a:ext cx="716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4B8D"/>
                </a:solidFill>
              </a:rPr>
              <a:t>Get up to 25% cash back on schedule 1 and 2 medicine</a:t>
            </a:r>
            <a:endParaRPr lang="en-US" sz="4000" b="1" dirty="0">
              <a:solidFill>
                <a:srgbClr val="004B8D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frequently purchased schedule 1 and 2 medicines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3724" y="1700810"/>
            <a:ext cx="2651760" cy="1311119"/>
            <a:chOff x="213724" y="1700810"/>
            <a:chExt cx="2651760" cy="1311119"/>
          </a:xfrm>
        </p:grpSpPr>
        <p:sp>
          <p:nvSpPr>
            <p:cNvPr id="52" name="Round Same Side Corner Rectangle 51"/>
            <p:cNvSpPr/>
            <p:nvPr/>
          </p:nvSpPr>
          <p:spPr>
            <a:xfrm>
              <a:off x="213724" y="1700810"/>
              <a:ext cx="2651760" cy="348055"/>
            </a:xfrm>
            <a:prstGeom prst="round2Same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Allergies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>
            <a:xfrm rot="10800000">
              <a:off x="213724" y="2055858"/>
              <a:ext cx="2651760" cy="956071"/>
            </a:xfrm>
            <a:prstGeom prst="round2SameRect">
              <a:avLst/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56564" y="1700810"/>
            <a:ext cx="2651760" cy="1311119"/>
            <a:chOff x="3246120" y="1700810"/>
            <a:chExt cx="2651760" cy="1311119"/>
          </a:xfrm>
        </p:grpSpPr>
        <p:sp>
          <p:nvSpPr>
            <p:cNvPr id="53" name="Round Same Side Corner Rectangle 52"/>
            <p:cNvSpPr/>
            <p:nvPr/>
          </p:nvSpPr>
          <p:spPr>
            <a:xfrm>
              <a:off x="3246120" y="1700810"/>
              <a:ext cx="2651760" cy="348055"/>
            </a:xfrm>
            <a:prstGeom prst="round2Same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Pain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Round Same Side Corner Rectangle 55"/>
            <p:cNvSpPr/>
            <p:nvPr/>
          </p:nvSpPr>
          <p:spPr>
            <a:xfrm rot="10800000">
              <a:off x="3246120" y="2055858"/>
              <a:ext cx="2651760" cy="956071"/>
            </a:xfrm>
            <a:prstGeom prst="round2SameRect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99404" y="1700808"/>
            <a:ext cx="2651760" cy="1311123"/>
            <a:chOff x="6099403" y="1700808"/>
            <a:chExt cx="2651760" cy="1311123"/>
          </a:xfrm>
        </p:grpSpPr>
        <p:sp>
          <p:nvSpPr>
            <p:cNvPr id="54" name="Round Same Side Corner Rectangle 53"/>
            <p:cNvSpPr/>
            <p:nvPr/>
          </p:nvSpPr>
          <p:spPr>
            <a:xfrm>
              <a:off x="6099403" y="1700808"/>
              <a:ext cx="2651760" cy="348055"/>
            </a:xfrm>
            <a:prstGeom prst="round2Same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Coughs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Round Same Side Corner Rectangle 56"/>
            <p:cNvSpPr/>
            <p:nvPr/>
          </p:nvSpPr>
          <p:spPr>
            <a:xfrm rot="10800000">
              <a:off x="6099403" y="2055860"/>
              <a:ext cx="2651760" cy="956071"/>
            </a:xfrm>
            <a:prstGeom prst="round2SameRect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3724" y="3296521"/>
            <a:ext cx="2651760" cy="1311120"/>
            <a:chOff x="213725" y="3296521"/>
            <a:chExt cx="2651760" cy="1311120"/>
          </a:xfrm>
        </p:grpSpPr>
        <p:sp>
          <p:nvSpPr>
            <p:cNvPr id="58" name="Round Same Side Corner Rectangle 57"/>
            <p:cNvSpPr/>
            <p:nvPr/>
          </p:nvSpPr>
          <p:spPr>
            <a:xfrm>
              <a:off x="213725" y="3296521"/>
              <a:ext cx="2651760" cy="348055"/>
            </a:xfrm>
            <a:prstGeom prst="round2Same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Muscular pain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Round Same Side Corner Rectangle 60"/>
            <p:cNvSpPr/>
            <p:nvPr/>
          </p:nvSpPr>
          <p:spPr>
            <a:xfrm rot="10800000">
              <a:off x="213725" y="3651570"/>
              <a:ext cx="2651760" cy="956071"/>
            </a:xfrm>
            <a:prstGeom prst="round2SameRect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56564" y="3296521"/>
            <a:ext cx="2651760" cy="1311120"/>
            <a:chOff x="3246121" y="3296521"/>
            <a:chExt cx="2651760" cy="1311120"/>
          </a:xfrm>
        </p:grpSpPr>
        <p:sp>
          <p:nvSpPr>
            <p:cNvPr id="59" name="Round Same Side Corner Rectangle 58"/>
            <p:cNvSpPr/>
            <p:nvPr/>
          </p:nvSpPr>
          <p:spPr>
            <a:xfrm>
              <a:off x="3246121" y="3296521"/>
              <a:ext cx="2651760" cy="348055"/>
            </a:xfrm>
            <a:prstGeom prst="round2Same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Cramps and spasms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Round Same Side Corner Rectangle 61"/>
            <p:cNvSpPr/>
            <p:nvPr/>
          </p:nvSpPr>
          <p:spPr>
            <a:xfrm rot="10800000">
              <a:off x="3246121" y="3651570"/>
              <a:ext cx="2651760" cy="956071"/>
            </a:xfrm>
            <a:prstGeom prst="round2SameRect">
              <a:avLst/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9404" y="3296520"/>
            <a:ext cx="2651760" cy="1311122"/>
            <a:chOff x="6099404" y="3296520"/>
            <a:chExt cx="2651760" cy="1311122"/>
          </a:xfrm>
        </p:grpSpPr>
        <p:sp>
          <p:nvSpPr>
            <p:cNvPr id="60" name="Round Same Side Corner Rectangle 59"/>
            <p:cNvSpPr/>
            <p:nvPr/>
          </p:nvSpPr>
          <p:spPr>
            <a:xfrm>
              <a:off x="6099404" y="3296520"/>
              <a:ext cx="2651760" cy="348055"/>
            </a:xfrm>
            <a:prstGeom prst="round2Same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Skin conditions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Round Same Side Corner Rectangle 62"/>
            <p:cNvSpPr/>
            <p:nvPr/>
          </p:nvSpPr>
          <p:spPr>
            <a:xfrm rot="10800000">
              <a:off x="6099404" y="3651571"/>
              <a:ext cx="2651760" cy="956071"/>
            </a:xfrm>
            <a:prstGeom prst="round2SameRect">
              <a:avLst/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00507" y="4921845"/>
            <a:ext cx="2651760" cy="1301393"/>
            <a:chOff x="1728788" y="4921845"/>
            <a:chExt cx="2651760" cy="1301393"/>
          </a:xfrm>
        </p:grpSpPr>
        <p:sp>
          <p:nvSpPr>
            <p:cNvPr id="64" name="Round Same Side Corner Rectangle 63"/>
            <p:cNvSpPr/>
            <p:nvPr/>
          </p:nvSpPr>
          <p:spPr>
            <a:xfrm>
              <a:off x="1728788" y="4921845"/>
              <a:ext cx="2651760" cy="348055"/>
            </a:xfrm>
            <a:prstGeom prst="round2Same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Throat ailments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Round Same Side Corner Rectangle 65"/>
            <p:cNvSpPr/>
            <p:nvPr/>
          </p:nvSpPr>
          <p:spPr>
            <a:xfrm rot="10800000">
              <a:off x="1728788" y="5267167"/>
              <a:ext cx="2651760" cy="956071"/>
            </a:xfrm>
            <a:prstGeom prst="round2SameRect">
              <a:avLst/>
            </a:prstGeom>
            <a:blipFill dpi="0" rotWithShape="0">
              <a:blip r:embed="rId8" cstate="print"/>
              <a:srcRect/>
              <a:stretch>
                <a:fillRect/>
              </a:stretch>
            </a:blip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27202" y="4921845"/>
            <a:ext cx="2651760" cy="1301393"/>
            <a:chOff x="4806315" y="4921845"/>
            <a:chExt cx="2651760" cy="1301393"/>
          </a:xfrm>
        </p:grpSpPr>
        <p:sp>
          <p:nvSpPr>
            <p:cNvPr id="65" name="Round Same Side Corner Rectangle 64"/>
            <p:cNvSpPr/>
            <p:nvPr/>
          </p:nvSpPr>
          <p:spPr>
            <a:xfrm>
              <a:off x="4806315" y="4921845"/>
              <a:ext cx="2651760" cy="348055"/>
            </a:xfrm>
            <a:prstGeom prst="round2Same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Colds and flu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Round Same Side Corner Rectangle 66"/>
            <p:cNvSpPr/>
            <p:nvPr/>
          </p:nvSpPr>
          <p:spPr>
            <a:xfrm rot="10800000">
              <a:off x="4806315" y="5267167"/>
              <a:ext cx="2651760" cy="956071"/>
            </a:xfrm>
            <a:prstGeom prst="round2SameRect">
              <a:avLst/>
            </a:prstGeom>
            <a:blipFill dpi="0" rotWithShape="0">
              <a:blip r:embed="rId9" cstate="print"/>
              <a:srcRect/>
              <a:stretch>
                <a:fillRect/>
              </a:stretch>
            </a:blip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37934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MedSaver</a:t>
            </a:r>
            <a:r>
              <a:rPr lang="en-US" dirty="0" smtClean="0"/>
              <a:t> benefit in action</a:t>
            </a:r>
            <a:endParaRPr lang="en-US" dirty="0"/>
          </a:p>
        </p:txBody>
      </p:sp>
      <p:grpSp>
        <p:nvGrpSpPr>
          <p:cNvPr id="63" name="Group 36"/>
          <p:cNvGrpSpPr/>
          <p:nvPr/>
        </p:nvGrpSpPr>
        <p:grpSpPr>
          <a:xfrm>
            <a:off x="6862034" y="1462398"/>
            <a:ext cx="2011680" cy="4685484"/>
            <a:chOff x="6975158" y="1462398"/>
            <a:chExt cx="2011680" cy="4685484"/>
          </a:xfrm>
        </p:grpSpPr>
        <p:sp>
          <p:nvSpPr>
            <p:cNvPr id="64" name="Rectangle 63"/>
            <p:cNvSpPr/>
            <p:nvPr/>
          </p:nvSpPr>
          <p:spPr>
            <a:xfrm>
              <a:off x="6975158" y="1462398"/>
              <a:ext cx="2011680" cy="988979"/>
            </a:xfrm>
            <a:prstGeom prst="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Enjoy the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rewards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975158" y="2451377"/>
              <a:ext cx="2011680" cy="2704283"/>
            </a:xfrm>
            <a:prstGeom prst="rect">
              <a:avLst/>
            </a:prstGeom>
            <a:solidFill>
              <a:srgbClr val="FFFFFF"/>
            </a:solidFill>
            <a:ln w="11429" cap="flat" cmpd="sng" algn="ctr">
              <a:solidFill>
                <a:srgbClr val="347FB0"/>
              </a:solidFill>
              <a:prstDash val="sysDash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6" name="Group 22"/>
            <p:cNvGrpSpPr/>
            <p:nvPr/>
          </p:nvGrpSpPr>
          <p:grpSpPr>
            <a:xfrm>
              <a:off x="6975158" y="5145933"/>
              <a:ext cx="2011680" cy="1001949"/>
              <a:chOff x="6975158" y="5145933"/>
              <a:chExt cx="2011680" cy="1001949"/>
            </a:xfrm>
          </p:grpSpPr>
          <p:sp>
            <p:nvSpPr>
              <p:cNvPr id="68" name="Round Single Corner Rectangle 67"/>
              <p:cNvSpPr/>
              <p:nvPr/>
            </p:nvSpPr>
            <p:spPr>
              <a:xfrm rot="10800000" flipH="1">
                <a:off x="6975158" y="5145933"/>
                <a:ext cx="2011680" cy="1001949"/>
              </a:xfrm>
              <a:prstGeom prst="round1Rect">
                <a:avLst/>
              </a:prstGeom>
              <a:solidFill>
                <a:schemeClr val="tx2"/>
              </a:solidFill>
              <a:ln w="11429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975158" y="5155663"/>
                <a:ext cx="2011680" cy="988979"/>
              </a:xfrm>
              <a:prstGeom prst="rect">
                <a:avLst/>
              </a:prstGeom>
              <a:noFill/>
              <a:ln w="11429" cap="flat" cmpd="sng" algn="ctr">
                <a:noFill/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Earn up to 25% cash back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58062" y="3213374"/>
              <a:ext cx="1282426" cy="1282426"/>
            </a:xfrm>
            <a:prstGeom prst="rect">
              <a:avLst/>
            </a:prstGeom>
          </p:spPr>
        </p:pic>
      </p:grpSp>
      <p:grpSp>
        <p:nvGrpSpPr>
          <p:cNvPr id="70" name="Group 33"/>
          <p:cNvGrpSpPr/>
          <p:nvPr/>
        </p:nvGrpSpPr>
        <p:grpSpPr>
          <a:xfrm>
            <a:off x="279714" y="1455404"/>
            <a:ext cx="2109381" cy="4701906"/>
            <a:chOff x="157163" y="1445977"/>
            <a:chExt cx="2109381" cy="4701906"/>
          </a:xfrm>
        </p:grpSpPr>
        <p:sp>
          <p:nvSpPr>
            <p:cNvPr id="71" name="Rectangle 70"/>
            <p:cNvSpPr/>
            <p:nvPr/>
          </p:nvSpPr>
          <p:spPr>
            <a:xfrm>
              <a:off x="157163" y="1445977"/>
              <a:ext cx="2011680" cy="988979"/>
            </a:xfrm>
            <a:prstGeom prst="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Activate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8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MedSaver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7163" y="2434956"/>
              <a:ext cx="2011680" cy="2720705"/>
            </a:xfrm>
            <a:prstGeom prst="rect">
              <a:avLst/>
            </a:prstGeom>
            <a:solidFill>
              <a:srgbClr val="FFFFFF"/>
            </a:solidFill>
            <a:ln w="11429" cap="flat" cmpd="sng" algn="ctr">
              <a:solidFill>
                <a:srgbClr val="347FB0"/>
              </a:solidFill>
              <a:prstDash val="sysDash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73" name="Group 21"/>
            <p:cNvGrpSpPr/>
            <p:nvPr/>
          </p:nvGrpSpPr>
          <p:grpSpPr>
            <a:xfrm>
              <a:off x="157163" y="5145933"/>
              <a:ext cx="2011681" cy="1001950"/>
              <a:chOff x="157163" y="5145933"/>
              <a:chExt cx="2011681" cy="1001950"/>
            </a:xfrm>
          </p:grpSpPr>
          <p:sp>
            <p:nvSpPr>
              <p:cNvPr id="76" name="Round Single Corner Rectangle 75"/>
              <p:cNvSpPr/>
              <p:nvPr/>
            </p:nvSpPr>
            <p:spPr>
              <a:xfrm rot="10800000">
                <a:off x="157163" y="5145933"/>
                <a:ext cx="2011680" cy="1001949"/>
              </a:xfrm>
              <a:prstGeom prst="round1Rect">
                <a:avLst/>
              </a:prstGeom>
              <a:solidFill>
                <a:schemeClr val="tx2"/>
              </a:solidFill>
              <a:ln w="11429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57164" y="5158904"/>
                <a:ext cx="2011680" cy="988979"/>
              </a:xfrm>
              <a:prstGeom prst="rect">
                <a:avLst/>
              </a:prstGeom>
              <a:noFill/>
              <a:ln w="11429" cap="flat" cmpd="sng" algn="ctr">
                <a:noFill/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Go to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www.discovery.co.za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to activate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2487" y="3012099"/>
              <a:ext cx="1960432" cy="1494462"/>
            </a:xfrm>
            <a:prstGeom prst="rect">
              <a:avLst/>
            </a:prstGeom>
          </p:spPr>
        </p:pic>
        <p:sp>
          <p:nvSpPr>
            <p:cNvPr id="75" name="Isosceles Triangle 74"/>
            <p:cNvSpPr/>
            <p:nvPr/>
          </p:nvSpPr>
          <p:spPr>
            <a:xfrm rot="5400000">
              <a:off x="2032868" y="3801875"/>
              <a:ext cx="369651" cy="97701"/>
            </a:xfrm>
            <a:prstGeom prst="triangle">
              <a:avLst/>
            </a:prstGeom>
            <a:solidFill>
              <a:schemeClr val="accent1"/>
            </a:solidFill>
            <a:ln w="11429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8" name="Group 35"/>
          <p:cNvGrpSpPr/>
          <p:nvPr/>
        </p:nvGrpSpPr>
        <p:grpSpPr>
          <a:xfrm>
            <a:off x="4665824" y="1462399"/>
            <a:ext cx="2112537" cy="4685484"/>
            <a:chOff x="4702493" y="1462399"/>
            <a:chExt cx="2112537" cy="4685484"/>
          </a:xfrm>
        </p:grpSpPr>
        <p:sp>
          <p:nvSpPr>
            <p:cNvPr id="79" name="Rectangle 5"/>
            <p:cNvSpPr/>
            <p:nvPr/>
          </p:nvSpPr>
          <p:spPr>
            <a:xfrm>
              <a:off x="4702493" y="1462399"/>
              <a:ext cx="2011680" cy="988979"/>
            </a:xfrm>
            <a:prstGeom prst="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Visit 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Clicks store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702493" y="2451378"/>
              <a:ext cx="2011680" cy="2704283"/>
            </a:xfrm>
            <a:prstGeom prst="rect">
              <a:avLst/>
            </a:prstGeom>
            <a:solidFill>
              <a:srgbClr val="FFFFFF"/>
            </a:solidFill>
            <a:ln w="11429" cap="flat" cmpd="sng" algn="ctr">
              <a:solidFill>
                <a:srgbClr val="347FB0"/>
              </a:solidFill>
              <a:prstDash val="sysDash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702493" y="5158904"/>
              <a:ext cx="2011680" cy="988979"/>
            </a:xfrm>
            <a:prstGeom prst="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Purchase schedule 1 and 2 medicines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04245" y="3005395"/>
              <a:ext cx="1627632" cy="350520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31678" y="3489380"/>
              <a:ext cx="1942190" cy="1017181"/>
            </a:xfrm>
            <a:prstGeom prst="rect">
              <a:avLst/>
            </a:prstGeom>
          </p:spPr>
        </p:pic>
        <p:sp>
          <p:nvSpPr>
            <p:cNvPr id="84" name="Isosceles Triangle 83"/>
            <p:cNvSpPr/>
            <p:nvPr/>
          </p:nvSpPr>
          <p:spPr>
            <a:xfrm rot="5400000">
              <a:off x="6581354" y="3801875"/>
              <a:ext cx="369651" cy="97701"/>
            </a:xfrm>
            <a:prstGeom prst="triangle">
              <a:avLst/>
            </a:prstGeom>
            <a:solidFill>
              <a:schemeClr val="accent1"/>
            </a:solidFill>
            <a:ln w="11429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5" name="Group 24"/>
          <p:cNvGrpSpPr/>
          <p:nvPr/>
        </p:nvGrpSpPr>
        <p:grpSpPr>
          <a:xfrm>
            <a:off x="2472769" y="1462399"/>
            <a:ext cx="2109381" cy="4685484"/>
            <a:chOff x="2429828" y="1462399"/>
            <a:chExt cx="2109381" cy="4685484"/>
          </a:xfrm>
        </p:grpSpPr>
        <p:grpSp>
          <p:nvGrpSpPr>
            <p:cNvPr id="86" name="Group 34"/>
            <p:cNvGrpSpPr/>
            <p:nvPr/>
          </p:nvGrpSpPr>
          <p:grpSpPr>
            <a:xfrm>
              <a:off x="2429828" y="1462399"/>
              <a:ext cx="2109381" cy="4685484"/>
              <a:chOff x="2429828" y="1462399"/>
              <a:chExt cx="2109381" cy="4685484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2429828" y="1462399"/>
                <a:ext cx="2011680" cy="988979"/>
              </a:xfrm>
              <a:prstGeom prst="rect">
                <a:avLst/>
              </a:prstGeom>
              <a:solidFill>
                <a:schemeClr val="tx2"/>
              </a:solidFill>
              <a:ln w="11429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Complete a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Vitality Check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429828" y="2451378"/>
                <a:ext cx="2011680" cy="2704283"/>
              </a:xfrm>
              <a:prstGeom prst="rect">
                <a:avLst/>
              </a:prstGeom>
              <a:solidFill>
                <a:srgbClr val="FFFFFF"/>
              </a:solidFill>
              <a:ln w="11429" cap="flat" cmpd="sng" algn="ctr">
                <a:solidFill>
                  <a:srgbClr val="347FB0"/>
                </a:solidFill>
                <a:prstDash val="sysDash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2429828" y="5158904"/>
                <a:ext cx="2011680" cy="988979"/>
              </a:xfrm>
              <a:prstGeom prst="rect">
                <a:avLst/>
              </a:prstGeom>
              <a:solidFill>
                <a:schemeClr val="tx2"/>
              </a:solidFill>
              <a:ln w="11429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At a pharmacy in the Vitality Wellness Network or a Wellness Day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" name="Isosceles Triangle 90"/>
              <p:cNvSpPr/>
              <p:nvPr/>
            </p:nvSpPr>
            <p:spPr>
              <a:xfrm rot="5400000">
                <a:off x="4305533" y="3801875"/>
                <a:ext cx="369651" cy="97701"/>
              </a:xfrm>
              <a:prstGeom prst="triangle">
                <a:avLst/>
              </a:prstGeom>
              <a:solidFill>
                <a:schemeClr val="accent1"/>
              </a:solidFill>
              <a:ln w="11429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63800" y="3238786"/>
              <a:ext cx="1926908" cy="1253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322905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MedSaver</a:t>
            </a:r>
            <a:r>
              <a:rPr lang="en-GB" dirty="0" smtClean="0"/>
              <a:t>: Technical details</a:t>
            </a:r>
            <a:endParaRPr lang="en-GB" dirty="0"/>
          </a:p>
        </p:txBody>
      </p:sp>
      <p:sp>
        <p:nvSpPr>
          <p:cNvPr id="16" name="Round Single Corner Rectangle 15"/>
          <p:cNvSpPr/>
          <p:nvPr/>
        </p:nvSpPr>
        <p:spPr>
          <a:xfrm>
            <a:off x="697245" y="1456664"/>
            <a:ext cx="7820304" cy="128016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04B8D"/>
                </a:solidFill>
              </a:rPr>
              <a:t>The </a:t>
            </a:r>
            <a:r>
              <a:rPr lang="en-US" sz="2000" dirty="0" err="1">
                <a:solidFill>
                  <a:srgbClr val="004B8D"/>
                </a:solidFill>
              </a:rPr>
              <a:t>MedSaver</a:t>
            </a:r>
            <a:r>
              <a:rPr lang="en-US" sz="2000" dirty="0">
                <a:solidFill>
                  <a:srgbClr val="004B8D"/>
                </a:solidFill>
              </a:rPr>
              <a:t> benefit is available to all </a:t>
            </a:r>
            <a:r>
              <a:rPr lang="en-US" sz="2000" dirty="0" smtClean="0">
                <a:solidFill>
                  <a:srgbClr val="004B8D"/>
                </a:solidFill>
              </a:rPr>
              <a:t>LA </a:t>
            </a:r>
            <a:r>
              <a:rPr lang="en-US" sz="2000" dirty="0">
                <a:solidFill>
                  <a:srgbClr val="004B8D"/>
                </a:solidFill>
              </a:rPr>
              <a:t>Health members, subject to activation on www.discovery.co.za</a:t>
            </a:r>
          </a:p>
        </p:txBody>
      </p:sp>
      <p:sp>
        <p:nvSpPr>
          <p:cNvPr id="17" name="Oval 16"/>
          <p:cNvSpPr/>
          <p:nvPr/>
        </p:nvSpPr>
        <p:spPr>
          <a:xfrm>
            <a:off x="415066" y="1420921"/>
            <a:ext cx="571500" cy="5715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1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9" name="Round Single Corner Rectangle 18"/>
          <p:cNvSpPr/>
          <p:nvPr/>
        </p:nvSpPr>
        <p:spPr>
          <a:xfrm>
            <a:off x="697245" y="3043864"/>
            <a:ext cx="7820304" cy="128016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04B8D"/>
                </a:solidFill>
              </a:rPr>
              <a:t>Members do not need to swipe any card when purchasing their schedule 1 and 2 medicines to receive their </a:t>
            </a:r>
            <a:r>
              <a:rPr lang="en-US" sz="2000" dirty="0" err="1">
                <a:solidFill>
                  <a:srgbClr val="004B8D"/>
                </a:solidFill>
              </a:rPr>
              <a:t>MedSaver</a:t>
            </a:r>
            <a:r>
              <a:rPr lang="en-US" sz="2000" dirty="0">
                <a:solidFill>
                  <a:srgbClr val="004B8D"/>
                </a:solidFill>
              </a:rPr>
              <a:t> cash back</a:t>
            </a:r>
          </a:p>
        </p:txBody>
      </p:sp>
      <p:sp>
        <p:nvSpPr>
          <p:cNvPr id="20" name="Oval 19"/>
          <p:cNvSpPr/>
          <p:nvPr/>
        </p:nvSpPr>
        <p:spPr>
          <a:xfrm>
            <a:off x="415066" y="3008121"/>
            <a:ext cx="571500" cy="5715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2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2" name="Round Single Corner Rectangle 21"/>
          <p:cNvSpPr/>
          <p:nvPr/>
        </p:nvSpPr>
        <p:spPr>
          <a:xfrm>
            <a:off x="697245" y="4631064"/>
            <a:ext cx="7820304" cy="128016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04B8D"/>
                </a:solidFill>
              </a:rPr>
              <a:t>The </a:t>
            </a:r>
            <a:r>
              <a:rPr lang="en-US" sz="2000" dirty="0" err="1">
                <a:solidFill>
                  <a:srgbClr val="004B8D"/>
                </a:solidFill>
              </a:rPr>
              <a:t>MedSaver</a:t>
            </a:r>
            <a:r>
              <a:rPr lang="en-US" sz="2000" dirty="0">
                <a:solidFill>
                  <a:srgbClr val="004B8D"/>
                </a:solidFill>
              </a:rPr>
              <a:t> cash back will be paid into the member’s </a:t>
            </a:r>
            <a:r>
              <a:rPr lang="en-US" sz="2000" dirty="0" err="1">
                <a:solidFill>
                  <a:srgbClr val="004B8D"/>
                </a:solidFill>
              </a:rPr>
              <a:t>DiscoveryCard</a:t>
            </a:r>
            <a:r>
              <a:rPr lang="en-US" sz="2000" dirty="0">
                <a:solidFill>
                  <a:srgbClr val="004B8D"/>
                </a:solidFill>
              </a:rPr>
              <a:t> or any other nominated bank account every month</a:t>
            </a:r>
          </a:p>
        </p:txBody>
      </p:sp>
      <p:sp>
        <p:nvSpPr>
          <p:cNvPr id="23" name="Oval 22"/>
          <p:cNvSpPr/>
          <p:nvPr/>
        </p:nvSpPr>
        <p:spPr>
          <a:xfrm>
            <a:off x="415066" y="4595321"/>
            <a:ext cx="571500" cy="5715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3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Strategies for 2012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15066" y="1505764"/>
            <a:ext cx="8102483" cy="927283"/>
            <a:chOff x="416438" y="1505764"/>
            <a:chExt cx="8102483" cy="927283"/>
          </a:xfrm>
        </p:grpSpPr>
        <p:sp>
          <p:nvSpPr>
            <p:cNvPr id="7" name="Round Single Corner Rectangle 6"/>
            <p:cNvSpPr/>
            <p:nvPr/>
          </p:nvSpPr>
          <p:spPr>
            <a:xfrm>
              <a:off x="698617" y="1541507"/>
              <a:ext cx="7820304" cy="891540"/>
            </a:xfrm>
            <a:prstGeom prst="round1Rect">
              <a:avLst/>
            </a:prstGeom>
            <a:solidFill>
              <a:schemeClr val="bg2"/>
            </a:solidFill>
            <a:ln w="190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chemeClr val="accent2"/>
                  </a:solidFill>
                </a:rPr>
                <a:t>Provide </a:t>
              </a:r>
              <a:r>
                <a:rPr lang="en-US" sz="2000" kern="0" dirty="0" smtClean="0">
                  <a:solidFill>
                    <a:schemeClr val="accent2"/>
                  </a:solidFill>
                </a:rPr>
                <a:t>contribution </a:t>
              </a:r>
              <a:r>
                <a:rPr lang="en-US" sz="2000" kern="0" dirty="0">
                  <a:solidFill>
                    <a:schemeClr val="accent2"/>
                  </a:solidFill>
                </a:rPr>
                <a:t>and benefit stability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16438" y="1505764"/>
              <a:ext cx="571500" cy="571500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 smtClean="0">
                  <a:solidFill>
                    <a:schemeClr val="bg2"/>
                  </a:solidFill>
                  <a:ea typeface="+mn-ea"/>
                </a:rPr>
                <a:t>1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16" name="Round Single Corner Rectangle 15"/>
          <p:cNvSpPr/>
          <p:nvPr/>
        </p:nvSpPr>
        <p:spPr>
          <a:xfrm>
            <a:off x="697245" y="2617982"/>
            <a:ext cx="7820304" cy="891540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accent2"/>
                </a:solidFill>
              </a:rPr>
              <a:t>Use the latest technologies to improve the quality of care</a:t>
            </a:r>
          </a:p>
        </p:txBody>
      </p:sp>
      <p:sp>
        <p:nvSpPr>
          <p:cNvPr id="17" name="Oval 16"/>
          <p:cNvSpPr/>
          <p:nvPr/>
        </p:nvSpPr>
        <p:spPr>
          <a:xfrm>
            <a:off x="415066" y="2582239"/>
            <a:ext cx="571500" cy="571500"/>
          </a:xfrm>
          <a:prstGeom prst="ellipse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2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8" name="Round Single Corner Rectangle 17"/>
          <p:cNvSpPr/>
          <p:nvPr/>
        </p:nvSpPr>
        <p:spPr>
          <a:xfrm>
            <a:off x="697245" y="3694457"/>
            <a:ext cx="7820304" cy="891540"/>
          </a:xfrm>
          <a:prstGeom prst="round1Rect">
            <a:avLst/>
          </a:prstGeom>
          <a:solidFill>
            <a:schemeClr val="bg2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chemeClr val="accent2"/>
                </a:solidFill>
              </a:rPr>
              <a:t>Minimise</a:t>
            </a:r>
            <a:r>
              <a:rPr lang="en-US" sz="2000" kern="0" dirty="0">
                <a:solidFill>
                  <a:schemeClr val="accent2"/>
                </a:solidFill>
              </a:rPr>
              <a:t> our members out-of-pocket payments</a:t>
            </a:r>
          </a:p>
        </p:txBody>
      </p:sp>
      <p:sp>
        <p:nvSpPr>
          <p:cNvPr id="19" name="Oval 18"/>
          <p:cNvSpPr/>
          <p:nvPr/>
        </p:nvSpPr>
        <p:spPr>
          <a:xfrm>
            <a:off x="415066" y="3658714"/>
            <a:ext cx="571500" cy="571500"/>
          </a:xfrm>
          <a:prstGeom prst="ellipse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3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0" name="Round Single Corner Rectangle 19"/>
          <p:cNvSpPr/>
          <p:nvPr/>
        </p:nvSpPr>
        <p:spPr>
          <a:xfrm>
            <a:off x="697245" y="4770932"/>
            <a:ext cx="7820304" cy="891540"/>
          </a:xfrm>
          <a:prstGeom prst="round1Rect">
            <a:avLst/>
          </a:prstGeom>
          <a:solidFill>
            <a:schemeClr val="tx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chemeClr val="bg1"/>
                </a:solidFill>
              </a:rPr>
              <a:t>Improve members’ health through engagement with Vitality</a:t>
            </a:r>
          </a:p>
        </p:txBody>
      </p:sp>
      <p:sp>
        <p:nvSpPr>
          <p:cNvPr id="21" name="Oval 20"/>
          <p:cNvSpPr/>
          <p:nvPr/>
        </p:nvSpPr>
        <p:spPr>
          <a:xfrm>
            <a:off x="415066" y="4735189"/>
            <a:ext cx="571500" cy="571500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4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707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impact of Vitality on members’ health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914400" y="1483318"/>
            <a:ext cx="7315200" cy="91602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bIns="274320" rtlCol="0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Engaged Vitality members experience lower healthcare costs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5400000">
            <a:off x="2425700" y="505419"/>
            <a:ext cx="4292600" cy="7315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8421" y="2496612"/>
            <a:ext cx="5132979" cy="3249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9238" y="2358112"/>
            <a:ext cx="43922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4B8D"/>
                </a:solidFill>
                <a:latin typeface="Calibri"/>
                <a:ea typeface="+mn-ea"/>
              </a:rPr>
              <a:t>100%</a:t>
            </a:r>
            <a:endParaRPr lang="en-US" sz="14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9238" y="2986667"/>
            <a:ext cx="43922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4B8D"/>
                </a:solidFill>
                <a:latin typeface="Calibri"/>
                <a:ea typeface="+mn-ea"/>
              </a:rPr>
              <a:t>95%</a:t>
            </a:r>
            <a:endParaRPr lang="en-US" sz="14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9238" y="3625450"/>
            <a:ext cx="43922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4B8D"/>
                </a:solidFill>
                <a:latin typeface="Calibri"/>
                <a:ea typeface="+mn-ea"/>
              </a:rPr>
              <a:t>90%</a:t>
            </a:r>
            <a:endParaRPr lang="en-US" sz="14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9238" y="4215594"/>
            <a:ext cx="43922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4B8D"/>
                </a:solidFill>
                <a:latin typeface="Calibri"/>
                <a:ea typeface="+mn-ea"/>
              </a:rPr>
              <a:t>85%</a:t>
            </a:r>
            <a:endParaRPr lang="en-US" sz="14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9238" y="4861759"/>
            <a:ext cx="43922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4B8D"/>
                </a:solidFill>
                <a:latin typeface="Calibri"/>
                <a:ea typeface="+mn-ea"/>
              </a:rPr>
              <a:t>80%</a:t>
            </a:r>
            <a:endParaRPr lang="en-US" sz="14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7878" y="5466116"/>
            <a:ext cx="43922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4B8D"/>
                </a:solidFill>
                <a:latin typeface="Calibri"/>
                <a:ea typeface="+mn-ea"/>
              </a:rPr>
              <a:t>75%</a:t>
            </a:r>
            <a:endParaRPr lang="en-US" sz="14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3670" y="5684742"/>
            <a:ext cx="68961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4B8D"/>
                </a:solidFill>
                <a:latin typeface="Calibri"/>
                <a:ea typeface="+mn-ea"/>
              </a:rPr>
              <a:t>Non-Vitality</a:t>
            </a:r>
            <a:endParaRPr lang="en-US" sz="16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1470" y="5684742"/>
            <a:ext cx="68961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4B8D"/>
                </a:solidFill>
                <a:latin typeface="Calibri"/>
                <a:ea typeface="+mn-ea"/>
              </a:rPr>
              <a:t>Blue</a:t>
            </a:r>
            <a:endParaRPr lang="en-US" sz="16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5980" y="5684742"/>
            <a:ext cx="105709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4B8D"/>
                </a:solidFill>
                <a:latin typeface="Calibri"/>
                <a:ea typeface="+mn-ea"/>
              </a:rPr>
              <a:t>Bronze +</a:t>
            </a:r>
            <a:endParaRPr lang="en-US" sz="16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2535525"/>
            <a:ext cx="965404" cy="3067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4053" y="3449926"/>
            <a:ext cx="758947" cy="21273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4215594"/>
            <a:ext cx="1777641" cy="1361703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4231725" y="2534040"/>
            <a:ext cx="599355" cy="730484"/>
          </a:xfrm>
          <a:prstGeom prst="downArrow">
            <a:avLst/>
          </a:prstGeom>
          <a:solidFill>
            <a:schemeClr val="accent1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b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5867400" y="2530875"/>
            <a:ext cx="599355" cy="1617489"/>
          </a:xfrm>
          <a:prstGeom prst="downArrow">
            <a:avLst/>
          </a:prstGeom>
          <a:solidFill>
            <a:schemeClr val="accent1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b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86300" y="2562501"/>
            <a:ext cx="60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4B8D"/>
                </a:solidFill>
                <a:latin typeface="Calibri"/>
                <a:ea typeface="+mn-ea"/>
              </a:rPr>
              <a:t>7%</a:t>
            </a:r>
            <a:endParaRPr lang="en-US" sz="2400" b="1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6038" y="2951121"/>
            <a:ext cx="82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4B8D"/>
                </a:solidFill>
                <a:latin typeface="Calibri"/>
                <a:ea typeface="+mn-ea"/>
              </a:rPr>
              <a:t>14%</a:t>
            </a:r>
            <a:endParaRPr lang="en-US" sz="2400" b="1" dirty="0">
              <a:solidFill>
                <a:srgbClr val="004B8D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Vitality strategies for 2012</a:t>
            </a:r>
            <a:endParaRPr lang="en-GB" dirty="0"/>
          </a:p>
        </p:txBody>
      </p:sp>
      <p:sp>
        <p:nvSpPr>
          <p:cNvPr id="19" name="Round Single Corner Rectangle 18"/>
          <p:cNvSpPr/>
          <p:nvPr/>
        </p:nvSpPr>
        <p:spPr>
          <a:xfrm rot="10800000" flipH="1">
            <a:off x="4633887" y="2683751"/>
            <a:ext cx="2834640" cy="3104273"/>
          </a:xfrm>
          <a:prstGeom prst="round1Rect">
            <a:avLst>
              <a:gd name="adj" fmla="val 11630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7808" y="1558925"/>
            <a:ext cx="2834640" cy="112658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Drive engagement through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</a:rPr>
              <a:t>HealthyLiving</a:t>
            </a:r>
            <a:r>
              <a:rPr lang="en-US" dirty="0" smtClean="0">
                <a:solidFill>
                  <a:prstClr val="white"/>
                </a:solidFill>
              </a:rPr>
              <a:t>™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36193" y="1558925"/>
            <a:ext cx="2834141" cy="112658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Refine and </a:t>
            </a:r>
            <a:r>
              <a:rPr lang="en-US" dirty="0" err="1" smtClean="0">
                <a:solidFill>
                  <a:prstClr val="white"/>
                </a:solidFill>
              </a:rPr>
              <a:t>optimise</a:t>
            </a:r>
            <a:r>
              <a:rPr lang="en-US" dirty="0" smtClean="0">
                <a:solidFill>
                  <a:prstClr val="white"/>
                </a:solidFill>
              </a:rPr>
              <a:t> incentive structures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ound Single Corner Rectangle 21"/>
          <p:cNvSpPr/>
          <p:nvPr/>
        </p:nvSpPr>
        <p:spPr>
          <a:xfrm rot="10800000">
            <a:off x="1647809" y="2683751"/>
            <a:ext cx="2834640" cy="3104273"/>
          </a:xfrm>
          <a:prstGeom prst="round1Rect">
            <a:avLst>
              <a:gd name="adj" fmla="val 12080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2249" y="3076309"/>
            <a:ext cx="2245757" cy="22954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0593" y="3003651"/>
            <a:ext cx="2428403" cy="242840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Vitality strategies for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647808" y="1558925"/>
            <a:ext cx="2834640" cy="1126580"/>
          </a:xfrm>
          <a:prstGeom prst="rect">
            <a:avLst/>
          </a:prstGeom>
          <a:solidFill>
            <a:schemeClr val="accent1"/>
          </a:solidFill>
          <a:ln w="11429" cap="flat" cmpd="sng" algn="ctr">
            <a:solidFill>
              <a:schemeClr val="accent1"/>
            </a:solidFill>
            <a:prstDash val="solid"/>
          </a:ln>
          <a:effectLst/>
        </p:spPr>
        <p:txBody>
          <a:bodyPr lIns="91440" rIns="9144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Drive engagement through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white"/>
                </a:solidFill>
              </a:rPr>
              <a:t>HealthyLiving</a:t>
            </a:r>
            <a:r>
              <a:rPr lang="en-US" dirty="0">
                <a:solidFill>
                  <a:prstClr val="white"/>
                </a:solidFill>
              </a:rPr>
              <a:t>™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36193" y="1558925"/>
            <a:ext cx="2834141" cy="1126580"/>
          </a:xfrm>
          <a:prstGeom prst="rect">
            <a:avLst/>
          </a:prstGeom>
          <a:solidFill>
            <a:srgbClr val="FFFFFF">
              <a:lumMod val="95000"/>
            </a:srgbClr>
          </a:solidFill>
          <a:ln w="11429" cap="flat" cmpd="sng" algn="ctr">
            <a:solidFill>
              <a:srgbClr val="FFFFFF">
                <a:lumMod val="95000"/>
              </a:srgbClr>
            </a:solidFill>
            <a:prstDash val="solid"/>
          </a:ln>
          <a:effectLst/>
        </p:spPr>
        <p:txBody>
          <a:bodyPr lIns="91440" rIns="9144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Refine and </a:t>
            </a:r>
            <a:r>
              <a:rPr lang="en-US" dirty="0" err="1">
                <a:solidFill>
                  <a:prstClr val="white"/>
                </a:solidFill>
              </a:rPr>
              <a:t>optimise</a:t>
            </a:r>
            <a:r>
              <a:rPr lang="en-US" dirty="0">
                <a:solidFill>
                  <a:prstClr val="white"/>
                </a:solidFill>
              </a:rPr>
              <a:t> incentive structures</a:t>
            </a:r>
          </a:p>
        </p:txBody>
      </p:sp>
      <p:sp>
        <p:nvSpPr>
          <p:cNvPr id="12" name="Round Single Corner Rectangle 11"/>
          <p:cNvSpPr/>
          <p:nvPr/>
        </p:nvSpPr>
        <p:spPr>
          <a:xfrm rot="10800000" flipH="1">
            <a:off x="4661815" y="2636912"/>
            <a:ext cx="2834640" cy="3104273"/>
          </a:xfrm>
          <a:prstGeom prst="round1Rect">
            <a:avLst>
              <a:gd name="adj" fmla="val 11630"/>
            </a:avLst>
          </a:prstGeom>
          <a:solidFill>
            <a:sysClr val="window" lastClr="FFFFFF"/>
          </a:solidFill>
          <a:ln w="19050" cap="flat" cmpd="sng" algn="ctr">
            <a:solidFill>
              <a:srgbClr val="FFFFFF">
                <a:lumMod val="95000"/>
              </a:srgbClr>
            </a:solidFill>
            <a:prstDash val="sysDot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ingle Corner Rectangle 12"/>
          <p:cNvSpPr/>
          <p:nvPr/>
        </p:nvSpPr>
        <p:spPr>
          <a:xfrm rot="10800000">
            <a:off x="1647809" y="2683751"/>
            <a:ext cx="2834640" cy="3104273"/>
          </a:xfrm>
          <a:prstGeom prst="round1Rect">
            <a:avLst>
              <a:gd name="adj" fmla="val 12080"/>
            </a:avLst>
          </a:prstGeom>
          <a:solidFill>
            <a:sysClr val="window" lastClr="FFFFFF"/>
          </a:solidFill>
          <a:ln w="19050" cap="flat" cmpd="sng" algn="ctr">
            <a:solidFill>
              <a:schemeClr val="accent1"/>
            </a:solidFill>
            <a:prstDash val="sysDot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2249" y="3076309"/>
            <a:ext cx="2245757" cy="2295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0593" y="3003651"/>
            <a:ext cx="2428403" cy="242840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115616" y="1484784"/>
            <a:ext cx="6624736" cy="4904566"/>
          </a:xfrm>
          <a:custGeom>
            <a:avLst/>
            <a:gdLst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426536"/>
              <a:gd name="connsiteY0" fmla="*/ 5356873 h 5356873"/>
              <a:gd name="connsiteX1" fmla="*/ 5252936 w 5426536"/>
              <a:gd name="connsiteY1" fmla="*/ 5356873 h 5356873"/>
              <a:gd name="connsiteX2" fmla="*/ 3784060 w 5426536"/>
              <a:gd name="connsiteY2" fmla="*/ 1738184 h 5356873"/>
              <a:gd name="connsiteX3" fmla="*/ 9728 w 5426536"/>
              <a:gd name="connsiteY3" fmla="*/ 152575 h 5356873"/>
              <a:gd name="connsiteX4" fmla="*/ 0 w 5426536"/>
              <a:gd name="connsiteY4" fmla="*/ 5356873 h 5356873"/>
              <a:gd name="connsiteX0" fmla="*/ 0 w 5426536"/>
              <a:gd name="connsiteY0" fmla="*/ 5204298 h 5204298"/>
              <a:gd name="connsiteX1" fmla="*/ 5252936 w 5426536"/>
              <a:gd name="connsiteY1" fmla="*/ 5204298 h 5204298"/>
              <a:gd name="connsiteX2" fmla="*/ 3784060 w 5426536"/>
              <a:gd name="connsiteY2" fmla="*/ 1585609 h 5204298"/>
              <a:gd name="connsiteX3" fmla="*/ 9728 w 5426536"/>
              <a:gd name="connsiteY3" fmla="*/ 0 h 5204298"/>
              <a:gd name="connsiteX4" fmla="*/ 0 w 54265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2936" h="5204298">
                <a:moveTo>
                  <a:pt x="0" y="5204298"/>
                </a:moveTo>
                <a:lnTo>
                  <a:pt x="5252936" y="5204298"/>
                </a:lnTo>
                <a:cubicBezTo>
                  <a:pt x="5251315" y="4445540"/>
                  <a:pt x="5017852" y="2939375"/>
                  <a:pt x="3998068" y="1789890"/>
                </a:cubicBezTo>
                <a:cubicBezTo>
                  <a:pt x="2978284" y="640405"/>
                  <a:pt x="1564532" y="0"/>
                  <a:pt x="9728" y="0"/>
                </a:cubicBezTo>
                <a:cubicBezTo>
                  <a:pt x="6485" y="1734766"/>
                  <a:pt x="3243" y="3469532"/>
                  <a:pt x="0" y="5204298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1115616" y="2180982"/>
            <a:ext cx="5688632" cy="4208368"/>
          </a:xfrm>
          <a:custGeom>
            <a:avLst/>
            <a:gdLst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426536"/>
              <a:gd name="connsiteY0" fmla="*/ 5356873 h 5356873"/>
              <a:gd name="connsiteX1" fmla="*/ 5252936 w 5426536"/>
              <a:gd name="connsiteY1" fmla="*/ 5356873 h 5356873"/>
              <a:gd name="connsiteX2" fmla="*/ 3784060 w 5426536"/>
              <a:gd name="connsiteY2" fmla="*/ 1738184 h 5356873"/>
              <a:gd name="connsiteX3" fmla="*/ 9728 w 5426536"/>
              <a:gd name="connsiteY3" fmla="*/ 152575 h 5356873"/>
              <a:gd name="connsiteX4" fmla="*/ 0 w 5426536"/>
              <a:gd name="connsiteY4" fmla="*/ 5356873 h 5356873"/>
              <a:gd name="connsiteX0" fmla="*/ 0 w 5426536"/>
              <a:gd name="connsiteY0" fmla="*/ 5204298 h 5204298"/>
              <a:gd name="connsiteX1" fmla="*/ 5252936 w 5426536"/>
              <a:gd name="connsiteY1" fmla="*/ 5204298 h 5204298"/>
              <a:gd name="connsiteX2" fmla="*/ 3784060 w 5426536"/>
              <a:gd name="connsiteY2" fmla="*/ 1585609 h 5204298"/>
              <a:gd name="connsiteX3" fmla="*/ 9728 w 5426536"/>
              <a:gd name="connsiteY3" fmla="*/ 0 h 5204298"/>
              <a:gd name="connsiteX4" fmla="*/ 0 w 54265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2936" h="5204298">
                <a:moveTo>
                  <a:pt x="0" y="5204298"/>
                </a:moveTo>
                <a:lnTo>
                  <a:pt x="5252936" y="5204298"/>
                </a:lnTo>
                <a:cubicBezTo>
                  <a:pt x="5251315" y="4445540"/>
                  <a:pt x="5017852" y="2939375"/>
                  <a:pt x="3998068" y="1789890"/>
                </a:cubicBezTo>
                <a:cubicBezTo>
                  <a:pt x="2978284" y="640405"/>
                  <a:pt x="1564532" y="0"/>
                  <a:pt x="9728" y="0"/>
                </a:cubicBezTo>
                <a:cubicBezTo>
                  <a:pt x="6485" y="1734766"/>
                  <a:pt x="3243" y="3469532"/>
                  <a:pt x="0" y="520429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1115616" y="3020834"/>
            <a:ext cx="4752528" cy="3368516"/>
          </a:xfrm>
          <a:custGeom>
            <a:avLst/>
            <a:gdLst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426536"/>
              <a:gd name="connsiteY0" fmla="*/ 5356873 h 5356873"/>
              <a:gd name="connsiteX1" fmla="*/ 5252936 w 5426536"/>
              <a:gd name="connsiteY1" fmla="*/ 5356873 h 5356873"/>
              <a:gd name="connsiteX2" fmla="*/ 3784060 w 5426536"/>
              <a:gd name="connsiteY2" fmla="*/ 1738184 h 5356873"/>
              <a:gd name="connsiteX3" fmla="*/ 9728 w 5426536"/>
              <a:gd name="connsiteY3" fmla="*/ 152575 h 5356873"/>
              <a:gd name="connsiteX4" fmla="*/ 0 w 5426536"/>
              <a:gd name="connsiteY4" fmla="*/ 5356873 h 5356873"/>
              <a:gd name="connsiteX0" fmla="*/ 0 w 5426536"/>
              <a:gd name="connsiteY0" fmla="*/ 5204298 h 5204298"/>
              <a:gd name="connsiteX1" fmla="*/ 5252936 w 5426536"/>
              <a:gd name="connsiteY1" fmla="*/ 5204298 h 5204298"/>
              <a:gd name="connsiteX2" fmla="*/ 3784060 w 5426536"/>
              <a:gd name="connsiteY2" fmla="*/ 1585609 h 5204298"/>
              <a:gd name="connsiteX3" fmla="*/ 9728 w 5426536"/>
              <a:gd name="connsiteY3" fmla="*/ 0 h 5204298"/>
              <a:gd name="connsiteX4" fmla="*/ 0 w 54265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2936" h="5204298">
                <a:moveTo>
                  <a:pt x="0" y="5204298"/>
                </a:moveTo>
                <a:lnTo>
                  <a:pt x="5252936" y="5204298"/>
                </a:lnTo>
                <a:cubicBezTo>
                  <a:pt x="5251315" y="4445540"/>
                  <a:pt x="5017852" y="2939375"/>
                  <a:pt x="3998068" y="1789890"/>
                </a:cubicBezTo>
                <a:cubicBezTo>
                  <a:pt x="2978284" y="640405"/>
                  <a:pt x="1564532" y="0"/>
                  <a:pt x="9728" y="0"/>
                </a:cubicBezTo>
                <a:cubicBezTo>
                  <a:pt x="6485" y="1734766"/>
                  <a:pt x="3243" y="3469532"/>
                  <a:pt x="0" y="5204298"/>
                </a:cubicBezTo>
                <a:close/>
              </a:path>
            </a:pathLst>
          </a:custGeom>
          <a:solidFill>
            <a:srgbClr val="FF7D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1131658" y="4028748"/>
            <a:ext cx="3656366" cy="2360602"/>
          </a:xfrm>
          <a:custGeom>
            <a:avLst/>
            <a:gdLst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426536"/>
              <a:gd name="connsiteY0" fmla="*/ 5356873 h 5356873"/>
              <a:gd name="connsiteX1" fmla="*/ 5252936 w 5426536"/>
              <a:gd name="connsiteY1" fmla="*/ 5356873 h 5356873"/>
              <a:gd name="connsiteX2" fmla="*/ 3784060 w 5426536"/>
              <a:gd name="connsiteY2" fmla="*/ 1738184 h 5356873"/>
              <a:gd name="connsiteX3" fmla="*/ 9728 w 5426536"/>
              <a:gd name="connsiteY3" fmla="*/ 152575 h 5356873"/>
              <a:gd name="connsiteX4" fmla="*/ 0 w 5426536"/>
              <a:gd name="connsiteY4" fmla="*/ 5356873 h 5356873"/>
              <a:gd name="connsiteX0" fmla="*/ 0 w 5426536"/>
              <a:gd name="connsiteY0" fmla="*/ 5204298 h 5204298"/>
              <a:gd name="connsiteX1" fmla="*/ 5252936 w 5426536"/>
              <a:gd name="connsiteY1" fmla="*/ 5204298 h 5204298"/>
              <a:gd name="connsiteX2" fmla="*/ 3784060 w 5426536"/>
              <a:gd name="connsiteY2" fmla="*/ 1585609 h 5204298"/>
              <a:gd name="connsiteX3" fmla="*/ 9728 w 5426536"/>
              <a:gd name="connsiteY3" fmla="*/ 0 h 5204298"/>
              <a:gd name="connsiteX4" fmla="*/ 0 w 54265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2936" h="5204298">
                <a:moveTo>
                  <a:pt x="0" y="5204298"/>
                </a:moveTo>
                <a:lnTo>
                  <a:pt x="5252936" y="5204298"/>
                </a:lnTo>
                <a:cubicBezTo>
                  <a:pt x="5251315" y="4445540"/>
                  <a:pt x="5017852" y="2939375"/>
                  <a:pt x="3998068" y="1789890"/>
                </a:cubicBezTo>
                <a:cubicBezTo>
                  <a:pt x="2978284" y="640405"/>
                  <a:pt x="1564532" y="0"/>
                  <a:pt x="9728" y="0"/>
                </a:cubicBezTo>
                <a:cubicBezTo>
                  <a:pt x="6485" y="1734766"/>
                  <a:pt x="3243" y="3469532"/>
                  <a:pt x="0" y="5204298"/>
                </a:cubicBezTo>
                <a:close/>
              </a:path>
            </a:pathLst>
          </a:custGeom>
          <a:solidFill>
            <a:srgbClr val="A4BF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115617" y="4885022"/>
            <a:ext cx="2592287" cy="1504328"/>
          </a:xfrm>
          <a:custGeom>
            <a:avLst/>
            <a:gdLst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426536"/>
              <a:gd name="connsiteY0" fmla="*/ 5356873 h 5356873"/>
              <a:gd name="connsiteX1" fmla="*/ 5252936 w 5426536"/>
              <a:gd name="connsiteY1" fmla="*/ 5356873 h 5356873"/>
              <a:gd name="connsiteX2" fmla="*/ 3784060 w 5426536"/>
              <a:gd name="connsiteY2" fmla="*/ 1738184 h 5356873"/>
              <a:gd name="connsiteX3" fmla="*/ 9728 w 5426536"/>
              <a:gd name="connsiteY3" fmla="*/ 152575 h 5356873"/>
              <a:gd name="connsiteX4" fmla="*/ 0 w 5426536"/>
              <a:gd name="connsiteY4" fmla="*/ 5356873 h 5356873"/>
              <a:gd name="connsiteX0" fmla="*/ 0 w 5426536"/>
              <a:gd name="connsiteY0" fmla="*/ 5204298 h 5204298"/>
              <a:gd name="connsiteX1" fmla="*/ 5252936 w 5426536"/>
              <a:gd name="connsiteY1" fmla="*/ 5204298 h 5204298"/>
              <a:gd name="connsiteX2" fmla="*/ 3784060 w 5426536"/>
              <a:gd name="connsiteY2" fmla="*/ 1585609 h 5204298"/>
              <a:gd name="connsiteX3" fmla="*/ 9728 w 5426536"/>
              <a:gd name="connsiteY3" fmla="*/ 0 h 5204298"/>
              <a:gd name="connsiteX4" fmla="*/ 0 w 54265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784060 w 5252936"/>
              <a:gd name="connsiteY2" fmla="*/ 1585609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  <a:gd name="connsiteX0" fmla="*/ 0 w 5252936"/>
              <a:gd name="connsiteY0" fmla="*/ 5204298 h 5204298"/>
              <a:gd name="connsiteX1" fmla="*/ 5252936 w 5252936"/>
              <a:gd name="connsiteY1" fmla="*/ 5204298 h 5204298"/>
              <a:gd name="connsiteX2" fmla="*/ 3998068 w 5252936"/>
              <a:gd name="connsiteY2" fmla="*/ 1789890 h 5204298"/>
              <a:gd name="connsiteX3" fmla="*/ 9728 w 5252936"/>
              <a:gd name="connsiteY3" fmla="*/ 0 h 5204298"/>
              <a:gd name="connsiteX4" fmla="*/ 0 w 5252936"/>
              <a:gd name="connsiteY4" fmla="*/ 5204298 h 520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2936" h="5204298">
                <a:moveTo>
                  <a:pt x="0" y="5204298"/>
                </a:moveTo>
                <a:lnTo>
                  <a:pt x="5252936" y="5204298"/>
                </a:lnTo>
                <a:cubicBezTo>
                  <a:pt x="5251315" y="4445540"/>
                  <a:pt x="5017852" y="2939375"/>
                  <a:pt x="3998068" y="1789890"/>
                </a:cubicBezTo>
                <a:cubicBezTo>
                  <a:pt x="2978284" y="640405"/>
                  <a:pt x="1564532" y="0"/>
                  <a:pt x="9728" y="0"/>
                </a:cubicBezTo>
                <a:cubicBezTo>
                  <a:pt x="6485" y="1734766"/>
                  <a:pt x="3243" y="3469532"/>
                  <a:pt x="0" y="5204298"/>
                </a:cubicBezTo>
                <a:close/>
              </a:path>
            </a:pathLst>
          </a:custGeom>
          <a:solidFill>
            <a:srgbClr val="E3737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987824" y="6444044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Extent of cover and access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 Health option range caters for varying medical and financial needs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rot="5400000" flipH="1" flipV="1">
            <a:off x="-1441462" y="3825044"/>
            <a:ext cx="5113363" cy="7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 rot="16200000">
            <a:off x="305284" y="1819311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tx2"/>
                </a:solidFill>
              </a:rPr>
              <a:t>Cost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1115616" y="6374713"/>
            <a:ext cx="7272808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8602" y="5704826"/>
            <a:ext cx="1215744" cy="259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1979" y="4797403"/>
            <a:ext cx="1169397" cy="249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0173" y="4141017"/>
            <a:ext cx="1103073" cy="279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8980" y="3491968"/>
            <a:ext cx="851923" cy="267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447" b="-37266"/>
          <a:stretch>
            <a:fillRect/>
          </a:stretch>
        </p:blipFill>
        <p:spPr>
          <a:xfrm>
            <a:off x="4768945" y="2829846"/>
            <a:ext cx="1055077" cy="39589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42" grpId="0" animBg="1"/>
      <p:bldP spid="41" grpId="0" animBg="1"/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HealthyFood</a:t>
            </a:r>
            <a:r>
              <a:rPr lang="en-GB" dirty="0"/>
              <a:t>™ as a template for </a:t>
            </a:r>
            <a:r>
              <a:rPr lang="en-GB" dirty="0" err="1"/>
              <a:t>HealthyLiving</a:t>
            </a:r>
            <a:r>
              <a:rPr lang="en-GB" dirty="0"/>
              <a:t>™</a:t>
            </a:r>
            <a:endParaRPr lang="en-US" dirty="0"/>
          </a:p>
        </p:txBody>
      </p:sp>
      <p:grpSp>
        <p:nvGrpSpPr>
          <p:cNvPr id="5" name="Group 23"/>
          <p:cNvGrpSpPr/>
          <p:nvPr/>
        </p:nvGrpSpPr>
        <p:grpSpPr>
          <a:xfrm>
            <a:off x="2971003" y="3928267"/>
            <a:ext cx="2511463" cy="584775"/>
            <a:chOff x="3097131" y="2828144"/>
            <a:chExt cx="2511463" cy="584775"/>
          </a:xfrm>
        </p:grpSpPr>
        <p:sp>
          <p:nvSpPr>
            <p:cNvPr id="6" name="Oval 5"/>
            <p:cNvSpPr/>
            <p:nvPr/>
          </p:nvSpPr>
          <p:spPr>
            <a:xfrm>
              <a:off x="3097131" y="2919054"/>
              <a:ext cx="457200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dirty="0" smtClean="0">
                  <a:solidFill>
                    <a:schemeClr val="bg2"/>
                  </a:solidFill>
                </a:rPr>
                <a:t>3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0061" y="2828144"/>
              <a:ext cx="197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Focus on key health impact areas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2971003" y="2838672"/>
            <a:ext cx="2508288" cy="584775"/>
            <a:chOff x="3100306" y="1725674"/>
            <a:chExt cx="2508288" cy="584775"/>
          </a:xfrm>
        </p:grpSpPr>
        <p:sp>
          <p:nvSpPr>
            <p:cNvPr id="9" name="Oval 8"/>
            <p:cNvSpPr/>
            <p:nvPr/>
          </p:nvSpPr>
          <p:spPr>
            <a:xfrm>
              <a:off x="3100306" y="1805158"/>
              <a:ext cx="457200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dirty="0" smtClean="0">
                  <a:solidFill>
                    <a:schemeClr val="bg2"/>
                  </a:solidFill>
                </a:rPr>
                <a:t>2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30061" y="1725674"/>
              <a:ext cx="197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Make a tangible financial impact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" name="Group 24"/>
          <p:cNvGrpSpPr/>
          <p:nvPr/>
        </p:nvGrpSpPr>
        <p:grpSpPr>
          <a:xfrm>
            <a:off x="2971003" y="5017862"/>
            <a:ext cx="2512381" cy="584775"/>
            <a:chOff x="3097131" y="3975112"/>
            <a:chExt cx="2512381" cy="584775"/>
          </a:xfrm>
        </p:grpSpPr>
        <p:sp>
          <p:nvSpPr>
            <p:cNvPr id="12" name="Oval 11"/>
            <p:cNvSpPr/>
            <p:nvPr/>
          </p:nvSpPr>
          <p:spPr>
            <a:xfrm>
              <a:off x="3097131" y="4032950"/>
              <a:ext cx="457200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dirty="0" smtClean="0">
                  <a:solidFill>
                    <a:schemeClr val="bg2"/>
                  </a:solidFill>
                </a:rPr>
                <a:t>4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30061" y="3975112"/>
              <a:ext cx="1979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Utilise incentives to drive engagement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5454200" y="3934448"/>
            <a:ext cx="2375022" cy="584775"/>
            <a:chOff x="5454200" y="4028718"/>
            <a:chExt cx="2375022" cy="584775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5373872" y="4212669"/>
              <a:ext cx="408305" cy="24765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004B8D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94047" y="4028718"/>
              <a:ext cx="2035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20% increase in  healthy basket 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7" name="Group 24"/>
          <p:cNvGrpSpPr/>
          <p:nvPr/>
        </p:nvGrpSpPr>
        <p:grpSpPr>
          <a:xfrm>
            <a:off x="5454200" y="2832218"/>
            <a:ext cx="3133725" cy="830997"/>
            <a:chOff x="5454200" y="2926488"/>
            <a:chExt cx="3133725" cy="830997"/>
          </a:xfrm>
        </p:grpSpPr>
        <p:sp>
          <p:nvSpPr>
            <p:cNvPr id="18" name="Isosceles Triangle 17"/>
            <p:cNvSpPr/>
            <p:nvPr/>
          </p:nvSpPr>
          <p:spPr>
            <a:xfrm rot="5400000">
              <a:off x="5373872" y="3110439"/>
              <a:ext cx="408305" cy="24765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004B8D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94047" y="2926488"/>
              <a:ext cx="27938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25% cash back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More than R200m in rewards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34340" y="1460740"/>
            <a:ext cx="8252460" cy="4343400"/>
          </a:xfrm>
          <a:prstGeom prst="roundRect">
            <a:avLst>
              <a:gd name="adj" fmla="val 6141"/>
            </a:avLst>
          </a:prstGeom>
          <a:noFill/>
          <a:ln w="28575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4B8D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595" y="1850085"/>
            <a:ext cx="1940409" cy="3564710"/>
          </a:xfrm>
          <a:prstGeom prst="rect">
            <a:avLst/>
          </a:prstGeom>
        </p:spPr>
      </p:pic>
      <p:grpSp>
        <p:nvGrpSpPr>
          <p:cNvPr id="22" name="Group 25"/>
          <p:cNvGrpSpPr/>
          <p:nvPr/>
        </p:nvGrpSpPr>
        <p:grpSpPr>
          <a:xfrm>
            <a:off x="2971003" y="1749077"/>
            <a:ext cx="2511463" cy="584775"/>
            <a:chOff x="3097131" y="5060039"/>
            <a:chExt cx="2511463" cy="584775"/>
          </a:xfrm>
        </p:grpSpPr>
        <p:sp>
          <p:nvSpPr>
            <p:cNvPr id="23" name="Oval 22"/>
            <p:cNvSpPr/>
            <p:nvPr/>
          </p:nvSpPr>
          <p:spPr>
            <a:xfrm>
              <a:off x="3097131" y="5146846"/>
              <a:ext cx="457200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dirty="0" smtClean="0">
                  <a:solidFill>
                    <a:schemeClr val="bg2"/>
                  </a:solidFill>
                </a:rPr>
                <a:t>1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30061" y="5060039"/>
              <a:ext cx="197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Market-leading partner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13257" y="1780544"/>
            <a:ext cx="3067803" cy="584775"/>
            <a:chOff x="5413257" y="1874814"/>
            <a:chExt cx="3067803" cy="584775"/>
          </a:xfrm>
        </p:grpSpPr>
        <p:sp>
          <p:nvSpPr>
            <p:cNvPr id="26" name="Isosceles Triangle 25"/>
            <p:cNvSpPr/>
            <p:nvPr/>
          </p:nvSpPr>
          <p:spPr>
            <a:xfrm rot="5400000">
              <a:off x="5332929" y="2037095"/>
              <a:ext cx="408305" cy="24765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004B8D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53105" y="1874814"/>
              <a:ext cx="1802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473 stores nationwide</a:t>
              </a:r>
            </a:p>
          </p:txBody>
        </p:sp>
        <p:pic>
          <p:nvPicPr>
            <p:cNvPr id="28" name="Picture 2" descr="http://www.etraffic.co.za/pics/pick-n-pa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8456" y="1937215"/>
              <a:ext cx="1462604" cy="49134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80834239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of </a:t>
            </a:r>
            <a:r>
              <a:rPr lang="en-GB" dirty="0" err="1" smtClean="0"/>
              <a:t>HealthyFood</a:t>
            </a:r>
            <a:r>
              <a:rPr lang="en-GB" dirty="0" smtClean="0"/>
              <a:t>™ on health awareness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2552737267"/>
              </p:ext>
            </p:extLst>
          </p:nvPr>
        </p:nvGraphicFramePr>
        <p:xfrm>
          <a:off x="902970" y="1603375"/>
          <a:ext cx="7280910" cy="4511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1100" y="1457325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4B8D"/>
                </a:solidFill>
                <a:latin typeface="+mn-lt"/>
                <a:ea typeface="+mn-ea"/>
              </a:rPr>
              <a:t>Increase in Vitality tests since inception of </a:t>
            </a:r>
            <a:r>
              <a:rPr lang="en-GB" dirty="0" err="1" smtClean="0">
                <a:solidFill>
                  <a:srgbClr val="004B8D"/>
                </a:solidFill>
                <a:latin typeface="+mn-lt"/>
                <a:ea typeface="+mn-ea"/>
              </a:rPr>
              <a:t>HealthyFood</a:t>
            </a:r>
            <a:r>
              <a:rPr lang="en-GB" dirty="0" smtClean="0">
                <a:solidFill>
                  <a:srgbClr val="004B8D"/>
                </a:solidFill>
                <a:latin typeface="+mn-lt"/>
                <a:ea typeface="+mn-ea"/>
                <a:sym typeface="Symbol"/>
              </a:rPr>
              <a:t></a:t>
            </a:r>
            <a:endParaRPr lang="en-GB" dirty="0">
              <a:solidFill>
                <a:srgbClr val="004B8D"/>
              </a:solidFill>
              <a:latin typeface="+mn-lt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7830" y="1954530"/>
            <a:ext cx="2720340" cy="352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B8D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HealthyFood</a:t>
            </a:r>
            <a:r>
              <a:rPr lang="en-GB" dirty="0"/>
              <a:t>™ as a template for </a:t>
            </a:r>
            <a:r>
              <a:rPr lang="en-GB" dirty="0" err="1"/>
              <a:t>HealthyLiving</a:t>
            </a:r>
            <a:r>
              <a:rPr lang="en-GB" dirty="0"/>
              <a:t>™</a:t>
            </a:r>
            <a:endParaRPr lang="en-US" dirty="0"/>
          </a:p>
        </p:txBody>
      </p:sp>
      <p:grpSp>
        <p:nvGrpSpPr>
          <p:cNvPr id="5" name="Group 23"/>
          <p:cNvGrpSpPr/>
          <p:nvPr/>
        </p:nvGrpSpPr>
        <p:grpSpPr>
          <a:xfrm>
            <a:off x="2971003" y="3928267"/>
            <a:ext cx="2511463" cy="584775"/>
            <a:chOff x="3097131" y="2828144"/>
            <a:chExt cx="2511463" cy="584775"/>
          </a:xfrm>
        </p:grpSpPr>
        <p:sp>
          <p:nvSpPr>
            <p:cNvPr id="6" name="Oval 5"/>
            <p:cNvSpPr/>
            <p:nvPr/>
          </p:nvSpPr>
          <p:spPr>
            <a:xfrm>
              <a:off x="3097131" y="2919054"/>
              <a:ext cx="457200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dirty="0" smtClean="0">
                  <a:solidFill>
                    <a:schemeClr val="bg2"/>
                  </a:solidFill>
                </a:rPr>
                <a:t>3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0061" y="2828144"/>
              <a:ext cx="197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Focus on key health impact areas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2971003" y="2838672"/>
            <a:ext cx="2508288" cy="584775"/>
            <a:chOff x="3100306" y="1725674"/>
            <a:chExt cx="2508288" cy="584775"/>
          </a:xfrm>
        </p:grpSpPr>
        <p:sp>
          <p:nvSpPr>
            <p:cNvPr id="9" name="Oval 8"/>
            <p:cNvSpPr/>
            <p:nvPr/>
          </p:nvSpPr>
          <p:spPr>
            <a:xfrm>
              <a:off x="3100306" y="1805158"/>
              <a:ext cx="457200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dirty="0" smtClean="0">
                  <a:solidFill>
                    <a:schemeClr val="bg2"/>
                  </a:solidFill>
                </a:rPr>
                <a:t>2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30061" y="1725674"/>
              <a:ext cx="197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Make a tangible financial impact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" name="Group 24"/>
          <p:cNvGrpSpPr/>
          <p:nvPr/>
        </p:nvGrpSpPr>
        <p:grpSpPr>
          <a:xfrm>
            <a:off x="2971003" y="5017862"/>
            <a:ext cx="2512381" cy="584775"/>
            <a:chOff x="3097131" y="3975112"/>
            <a:chExt cx="2512381" cy="584775"/>
          </a:xfrm>
        </p:grpSpPr>
        <p:sp>
          <p:nvSpPr>
            <p:cNvPr id="12" name="Oval 11"/>
            <p:cNvSpPr/>
            <p:nvPr/>
          </p:nvSpPr>
          <p:spPr>
            <a:xfrm>
              <a:off x="3097131" y="4032950"/>
              <a:ext cx="457200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dirty="0" smtClean="0">
                  <a:solidFill>
                    <a:schemeClr val="bg2"/>
                  </a:solidFill>
                </a:rPr>
                <a:t>4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30061" y="3975112"/>
              <a:ext cx="1979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Utilise incentives to drive engagement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5454200" y="5074423"/>
            <a:ext cx="2375022" cy="584775"/>
            <a:chOff x="5454200" y="4028718"/>
            <a:chExt cx="2375022" cy="584775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5373872" y="4212669"/>
              <a:ext cx="408305" cy="24765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004B8D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94047" y="4028718"/>
              <a:ext cx="2035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250% increase in PHR’s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7" name="Group 24"/>
          <p:cNvGrpSpPr/>
          <p:nvPr/>
        </p:nvGrpSpPr>
        <p:grpSpPr>
          <a:xfrm>
            <a:off x="5454200" y="2832218"/>
            <a:ext cx="3133725" cy="830997"/>
            <a:chOff x="5454200" y="2926488"/>
            <a:chExt cx="3133725" cy="830997"/>
          </a:xfrm>
        </p:grpSpPr>
        <p:sp>
          <p:nvSpPr>
            <p:cNvPr id="18" name="Isosceles Triangle 17"/>
            <p:cNvSpPr/>
            <p:nvPr/>
          </p:nvSpPr>
          <p:spPr>
            <a:xfrm rot="5400000">
              <a:off x="5373872" y="3110439"/>
              <a:ext cx="408305" cy="24765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004B8D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94047" y="2926488"/>
              <a:ext cx="27938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25% cash back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More than R200m in rewards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34340" y="1460740"/>
            <a:ext cx="8252460" cy="4343400"/>
          </a:xfrm>
          <a:prstGeom prst="roundRect">
            <a:avLst>
              <a:gd name="adj" fmla="val 6141"/>
            </a:avLst>
          </a:prstGeom>
          <a:noFill/>
          <a:ln w="28575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4B8D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595" y="1850085"/>
            <a:ext cx="1940409" cy="3564710"/>
          </a:xfrm>
          <a:prstGeom prst="rect">
            <a:avLst/>
          </a:prstGeom>
        </p:spPr>
      </p:pic>
      <p:grpSp>
        <p:nvGrpSpPr>
          <p:cNvPr id="22" name="Group 25"/>
          <p:cNvGrpSpPr/>
          <p:nvPr/>
        </p:nvGrpSpPr>
        <p:grpSpPr>
          <a:xfrm>
            <a:off x="2971003" y="1749077"/>
            <a:ext cx="2511463" cy="584775"/>
            <a:chOff x="3097131" y="5060039"/>
            <a:chExt cx="2511463" cy="584775"/>
          </a:xfrm>
        </p:grpSpPr>
        <p:sp>
          <p:nvSpPr>
            <p:cNvPr id="23" name="Oval 22"/>
            <p:cNvSpPr/>
            <p:nvPr/>
          </p:nvSpPr>
          <p:spPr>
            <a:xfrm>
              <a:off x="3097131" y="5146846"/>
              <a:ext cx="457200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dirty="0" smtClean="0">
                  <a:solidFill>
                    <a:schemeClr val="bg2"/>
                  </a:solidFill>
                </a:rPr>
                <a:t>1</a:t>
              </a:r>
              <a:endParaRPr lang="en-GB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30061" y="5060039"/>
              <a:ext cx="197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Market-leading partner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13257" y="1780544"/>
            <a:ext cx="3067803" cy="584775"/>
            <a:chOff x="5413257" y="1874814"/>
            <a:chExt cx="3067803" cy="584775"/>
          </a:xfrm>
        </p:grpSpPr>
        <p:sp>
          <p:nvSpPr>
            <p:cNvPr id="26" name="Isosceles Triangle 25"/>
            <p:cNvSpPr/>
            <p:nvPr/>
          </p:nvSpPr>
          <p:spPr>
            <a:xfrm rot="5400000">
              <a:off x="5332929" y="2037095"/>
              <a:ext cx="408305" cy="24765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004B8D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53105" y="1874814"/>
              <a:ext cx="1802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473 stores nationwide</a:t>
              </a:r>
            </a:p>
          </p:txBody>
        </p:sp>
        <p:pic>
          <p:nvPicPr>
            <p:cNvPr id="28" name="Picture 2" descr="http://www.etraffic.co.za/pics/pick-n-pa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8456" y="1937215"/>
              <a:ext cx="1462604" cy="491343"/>
            </a:xfrm>
            <a:prstGeom prst="rect">
              <a:avLst/>
            </a:prstGeom>
            <a:noFill/>
          </p:spPr>
        </p:pic>
      </p:grpSp>
      <p:grpSp>
        <p:nvGrpSpPr>
          <p:cNvPr id="29" name="Group 25"/>
          <p:cNvGrpSpPr/>
          <p:nvPr/>
        </p:nvGrpSpPr>
        <p:grpSpPr>
          <a:xfrm>
            <a:off x="5457152" y="4086848"/>
            <a:ext cx="2375022" cy="584775"/>
            <a:chOff x="5454200" y="4028718"/>
            <a:chExt cx="2375022" cy="584775"/>
          </a:xfrm>
        </p:grpSpPr>
        <p:sp>
          <p:nvSpPr>
            <p:cNvPr id="30" name="Isosceles Triangle 29"/>
            <p:cNvSpPr/>
            <p:nvPr/>
          </p:nvSpPr>
          <p:spPr>
            <a:xfrm rot="5400000">
              <a:off x="5373872" y="4212669"/>
              <a:ext cx="408305" cy="24765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004B8D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94047" y="4028718"/>
              <a:ext cx="2035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20% increase in  healthy basket 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300259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Vitality </a:t>
            </a:r>
            <a:r>
              <a:rPr lang="en-GB" dirty="0" err="1" smtClean="0"/>
              <a:t>HealthyLiving</a:t>
            </a:r>
            <a:r>
              <a:rPr lang="en-GB" dirty="0" smtClean="0"/>
              <a:t>™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434340" y="1460740"/>
            <a:ext cx="8252460" cy="4343400"/>
          </a:xfrm>
          <a:prstGeom prst="roundRect">
            <a:avLst>
              <a:gd name="adj" fmla="val 6141"/>
            </a:avLst>
          </a:prstGeom>
          <a:noFill/>
          <a:ln w="28575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4B8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595" y="1850085"/>
            <a:ext cx="1940409" cy="3564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0365" y="1850085"/>
            <a:ext cx="1940409" cy="35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14345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Vitality </a:t>
            </a:r>
            <a:r>
              <a:rPr lang="en-GB" dirty="0" err="1" smtClean="0"/>
              <a:t>HealthyCare</a:t>
            </a:r>
            <a:r>
              <a:rPr lang="en-GB" dirty="0" smtClean="0"/>
              <a:t>™</a:t>
            </a:r>
            <a:endParaRPr lang="en-GB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 l="21452" t="24757" r="18448" b="32738"/>
          <a:stretch>
            <a:fillRect/>
          </a:stretch>
        </p:blipFill>
        <p:spPr bwMode="auto">
          <a:xfrm>
            <a:off x="1934712" y="1498282"/>
            <a:ext cx="5239016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39712" y="5938808"/>
            <a:ext cx="8105775" cy="40011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dirty="0" smtClean="0">
                <a:solidFill>
                  <a:schemeClr val="bg1"/>
                </a:solidFill>
                <a:latin typeface="+mn-lt"/>
                <a:ea typeface="+mn-ea"/>
              </a:rPr>
              <a:t>25% Saving on all </a:t>
            </a:r>
            <a:r>
              <a:rPr lang="en-ZA" dirty="0" err="1" smtClean="0">
                <a:solidFill>
                  <a:schemeClr val="bg1"/>
                </a:solidFill>
                <a:latin typeface="+mn-lt"/>
                <a:ea typeface="+mn-ea"/>
              </a:rPr>
              <a:t>HealthyCare</a:t>
            </a:r>
            <a:r>
              <a:rPr lang="en-ZA" dirty="0" smtClean="0">
                <a:solidFill>
                  <a:schemeClr val="bg1"/>
                </a:solidFill>
                <a:latin typeface="+mn-lt"/>
                <a:ea typeface="+mn-ea"/>
              </a:rPr>
              <a:t>™ products at Clicks</a:t>
            </a:r>
            <a:endParaRPr lang="en-ZA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HealthyCare</a:t>
            </a:r>
            <a:r>
              <a:rPr lang="en-US" dirty="0" smtClean="0"/>
              <a:t>™ product range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239713" y="1331168"/>
            <a:ext cx="2834640" cy="1629944"/>
            <a:chOff x="239713" y="1331168"/>
            <a:chExt cx="2834640" cy="1629944"/>
          </a:xfrm>
        </p:grpSpPr>
        <p:sp>
          <p:nvSpPr>
            <p:cNvPr id="26" name="Round Same Side Corner Rectangle 25"/>
            <p:cNvSpPr/>
            <p:nvPr/>
          </p:nvSpPr>
          <p:spPr>
            <a:xfrm>
              <a:off x="239713" y="1331168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Dental care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ound Same Side Corner Rectangle 26"/>
            <p:cNvSpPr/>
            <p:nvPr/>
          </p:nvSpPr>
          <p:spPr>
            <a:xfrm rot="10800000">
              <a:off x="239713" y="1769849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55866" y="1331168"/>
            <a:ext cx="2834640" cy="1629944"/>
            <a:chOff x="3152298" y="1331168"/>
            <a:chExt cx="2834640" cy="1629944"/>
          </a:xfrm>
        </p:grpSpPr>
        <p:sp>
          <p:nvSpPr>
            <p:cNvPr id="28" name="Round Same Side Corner Rectangle 27"/>
            <p:cNvSpPr/>
            <p:nvPr/>
          </p:nvSpPr>
          <p:spPr>
            <a:xfrm>
              <a:off x="3152298" y="1331168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Exercise equipment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Round Same Side Corner Rectangle 28"/>
            <p:cNvSpPr/>
            <p:nvPr/>
          </p:nvSpPr>
          <p:spPr>
            <a:xfrm rot="10800000">
              <a:off x="3152298" y="1769849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72019" y="1331168"/>
            <a:ext cx="2834640" cy="1629945"/>
            <a:chOff x="6072019" y="1331168"/>
            <a:chExt cx="2834640" cy="1629945"/>
          </a:xfrm>
        </p:grpSpPr>
        <p:sp>
          <p:nvSpPr>
            <p:cNvPr id="30" name="Round Same Side Corner Rectangle 29"/>
            <p:cNvSpPr/>
            <p:nvPr/>
          </p:nvSpPr>
          <p:spPr>
            <a:xfrm>
              <a:off x="6072019" y="1331168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Eye care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Round Same Side Corner Rectangle 30"/>
            <p:cNvSpPr/>
            <p:nvPr/>
          </p:nvSpPr>
          <p:spPr>
            <a:xfrm rot="10800000">
              <a:off x="6072019" y="1769850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6638" y="3118603"/>
            <a:ext cx="2834640" cy="1625932"/>
            <a:chOff x="246065" y="3225494"/>
            <a:chExt cx="2834640" cy="1625932"/>
          </a:xfrm>
        </p:grpSpPr>
        <p:sp>
          <p:nvSpPr>
            <p:cNvPr id="32" name="Round Same Side Corner Rectangle 31"/>
            <p:cNvSpPr/>
            <p:nvPr/>
          </p:nvSpPr>
          <p:spPr>
            <a:xfrm>
              <a:off x="246065" y="3225494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aid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Round Same Side Corner Rectangle 32"/>
            <p:cNvSpPr/>
            <p:nvPr/>
          </p:nvSpPr>
          <p:spPr>
            <a:xfrm rot="10800000">
              <a:off x="246065" y="3660163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52791" y="3118603"/>
            <a:ext cx="2834640" cy="1625932"/>
            <a:chOff x="3158650" y="3225494"/>
            <a:chExt cx="2834640" cy="1625932"/>
          </a:xfrm>
        </p:grpSpPr>
        <p:sp>
          <p:nvSpPr>
            <p:cNvPr id="34" name="Round Same Side Corner Rectangle 33"/>
            <p:cNvSpPr/>
            <p:nvPr/>
          </p:nvSpPr>
          <p:spPr>
            <a:xfrm>
              <a:off x="3158650" y="3225494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Foot care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Round Same Side Corner Rectangle 34"/>
            <p:cNvSpPr/>
            <p:nvPr/>
          </p:nvSpPr>
          <p:spPr>
            <a:xfrm rot="10800000">
              <a:off x="3158650" y="3660163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68944" y="3118604"/>
            <a:ext cx="2834640" cy="1625932"/>
            <a:chOff x="6078371" y="3225494"/>
            <a:chExt cx="2834640" cy="1625932"/>
          </a:xfrm>
        </p:grpSpPr>
        <p:sp>
          <p:nvSpPr>
            <p:cNvPr id="36" name="Round Same Side Corner Rectangle 35"/>
            <p:cNvSpPr/>
            <p:nvPr/>
          </p:nvSpPr>
          <p:spPr>
            <a:xfrm>
              <a:off x="6078371" y="3225494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Self care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Round Same Side Corner Rectangle 36"/>
            <p:cNvSpPr/>
            <p:nvPr/>
          </p:nvSpPr>
          <p:spPr>
            <a:xfrm rot="10800000">
              <a:off x="6078371" y="3660163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9712" y="4902027"/>
            <a:ext cx="2834640" cy="1633653"/>
            <a:chOff x="239712" y="5099994"/>
            <a:chExt cx="2834640" cy="1633653"/>
          </a:xfrm>
        </p:grpSpPr>
        <p:sp>
          <p:nvSpPr>
            <p:cNvPr id="38" name="Round Same Side Corner Rectangle 37"/>
            <p:cNvSpPr/>
            <p:nvPr/>
          </p:nvSpPr>
          <p:spPr>
            <a:xfrm>
              <a:off x="239712" y="5099994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Smoking cessation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Round Same Side Corner Rectangle 38"/>
            <p:cNvSpPr/>
            <p:nvPr/>
          </p:nvSpPr>
          <p:spPr>
            <a:xfrm rot="10800000">
              <a:off x="239712" y="5542384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8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55865" y="4902027"/>
            <a:ext cx="2834640" cy="1633653"/>
            <a:chOff x="3152297" y="5099994"/>
            <a:chExt cx="2834640" cy="1633653"/>
          </a:xfrm>
        </p:grpSpPr>
        <p:sp>
          <p:nvSpPr>
            <p:cNvPr id="40" name="Round Same Side Corner Rectangle 39"/>
            <p:cNvSpPr/>
            <p:nvPr/>
          </p:nvSpPr>
          <p:spPr>
            <a:xfrm>
              <a:off x="3152297" y="5099994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Sun care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Round Same Side Corner Rectangle 40"/>
            <p:cNvSpPr/>
            <p:nvPr/>
          </p:nvSpPr>
          <p:spPr>
            <a:xfrm rot="10800000">
              <a:off x="3152297" y="5542384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9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72018" y="4902027"/>
            <a:ext cx="2834640" cy="1633653"/>
            <a:chOff x="6072018" y="5099994"/>
            <a:chExt cx="2834640" cy="1633653"/>
          </a:xfrm>
        </p:grpSpPr>
        <p:sp>
          <p:nvSpPr>
            <p:cNvPr id="42" name="Round Same Side Corner Rectangle 41"/>
            <p:cNvSpPr/>
            <p:nvPr/>
          </p:nvSpPr>
          <p:spPr>
            <a:xfrm>
              <a:off x="6072018" y="5099994"/>
              <a:ext cx="2834640" cy="433676"/>
            </a:xfrm>
            <a:prstGeom prst="round2SameRect">
              <a:avLst/>
            </a:prstGeom>
            <a:solidFill>
              <a:srgbClr val="44C8F5"/>
            </a:solid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Nutritional supplements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Round Same Side Corner Rectangle 42"/>
            <p:cNvSpPr/>
            <p:nvPr/>
          </p:nvSpPr>
          <p:spPr>
            <a:xfrm rot="10800000">
              <a:off x="6072018" y="5542384"/>
              <a:ext cx="2834640" cy="1191263"/>
            </a:xfrm>
            <a:prstGeom prst="round2SameRect">
              <a:avLst>
                <a:gd name="adj1" fmla="val 10050"/>
                <a:gd name="adj2" fmla="val 0"/>
              </a:avLst>
            </a:prstGeom>
            <a:blipFill dpi="0" rotWithShape="0">
              <a:blip r:embed="rId10" cstate="print"/>
              <a:srcRect/>
              <a:stretch>
                <a:fillRect/>
              </a:stretch>
            </a:blipFill>
            <a:ln w="11429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</a:t>
            </a:r>
            <a:r>
              <a:rPr lang="en-US" dirty="0" err="1" smtClean="0"/>
              <a:t>HealthyCare</a:t>
            </a:r>
            <a:r>
              <a:rPr lang="en-US" dirty="0" smtClean="0">
                <a:sym typeface="Symbol"/>
              </a:rPr>
              <a:t> in partnership with Clicks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239713" y="6288366"/>
            <a:ext cx="891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4B8D"/>
                </a:solidFill>
                <a:latin typeface="+mn-lt"/>
                <a:ea typeface="+mn-ea"/>
              </a:rPr>
              <a:t>Note: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004B8D"/>
                </a:solidFill>
                <a:latin typeface="+mn-lt"/>
                <a:ea typeface="+mn-ea"/>
              </a:rPr>
              <a:t>Each member aged 18 and older can get the </a:t>
            </a:r>
            <a:r>
              <a:rPr lang="en-US" sz="800" dirty="0" err="1" smtClean="0">
                <a:solidFill>
                  <a:srgbClr val="004B8D"/>
                </a:solidFill>
                <a:latin typeface="+mn-lt"/>
                <a:ea typeface="+mn-ea"/>
              </a:rPr>
              <a:t>HealthyCare</a:t>
            </a:r>
            <a:r>
              <a:rPr lang="en-US" sz="800" dirty="0" smtClean="0">
                <a:solidFill>
                  <a:srgbClr val="004B8D"/>
                </a:solidFill>
                <a:latin typeface="+mn-lt"/>
                <a:ea typeface="+mn-ea"/>
              </a:rPr>
              <a:t>™ saving on a maximum of R1 500 spent on </a:t>
            </a:r>
            <a:r>
              <a:rPr lang="en-US" sz="800" dirty="0" err="1" smtClean="0">
                <a:solidFill>
                  <a:srgbClr val="004B8D"/>
                </a:solidFill>
                <a:latin typeface="+mn-lt"/>
                <a:ea typeface="+mn-ea"/>
              </a:rPr>
              <a:t>HealthyCare</a:t>
            </a:r>
            <a:r>
              <a:rPr lang="en-US" sz="800" dirty="0" smtClean="0">
                <a:solidFill>
                  <a:srgbClr val="004B8D"/>
                </a:solidFill>
                <a:latin typeface="+mn-lt"/>
                <a:ea typeface="+mn-ea"/>
              </a:rPr>
              <a:t>™ products in a month. Members can get the standard Clicks cash back rewards on a maximum of R15 000 they spend on any products at Clicks in a year. The Vitality Check will apply to both the </a:t>
            </a:r>
            <a:r>
              <a:rPr lang="en-US" sz="800" dirty="0" err="1" smtClean="0">
                <a:solidFill>
                  <a:srgbClr val="004B8D"/>
                </a:solidFill>
                <a:latin typeface="+mn-lt"/>
                <a:ea typeface="+mn-ea"/>
              </a:rPr>
              <a:t>HealthyCare</a:t>
            </a:r>
            <a:r>
              <a:rPr lang="en-US" sz="800" dirty="0" smtClean="0">
                <a:solidFill>
                  <a:srgbClr val="004B8D"/>
                </a:solidFill>
                <a:latin typeface="+mn-lt"/>
                <a:ea typeface="+mn-ea"/>
              </a:rPr>
              <a:t>™ and the </a:t>
            </a:r>
            <a:r>
              <a:rPr lang="en-US" sz="800" dirty="0" err="1" smtClean="0">
                <a:solidFill>
                  <a:srgbClr val="004B8D"/>
                </a:solidFill>
                <a:latin typeface="+mn-lt"/>
                <a:ea typeface="+mn-ea"/>
              </a:rPr>
              <a:t>MedSaver</a:t>
            </a:r>
            <a:r>
              <a:rPr lang="en-US" sz="800" dirty="0" smtClean="0">
                <a:solidFill>
                  <a:srgbClr val="004B8D"/>
                </a:solidFill>
                <a:latin typeface="+mn-lt"/>
                <a:ea typeface="+mn-ea"/>
              </a:rPr>
              <a:t> benefit.</a:t>
            </a:r>
            <a:endParaRPr lang="en-GB" sz="800" dirty="0">
              <a:solidFill>
                <a:srgbClr val="004B8D"/>
              </a:solidFill>
              <a:latin typeface="+mn-lt"/>
              <a:ea typeface="+mn-ea"/>
            </a:endParaRPr>
          </a:p>
        </p:txBody>
      </p:sp>
      <p:grpSp>
        <p:nvGrpSpPr>
          <p:cNvPr id="44" name="Group 47"/>
          <p:cNvGrpSpPr/>
          <p:nvPr/>
        </p:nvGrpSpPr>
        <p:grpSpPr>
          <a:xfrm>
            <a:off x="232579" y="1210142"/>
            <a:ext cx="2109381" cy="5046057"/>
            <a:chOff x="157163" y="1210142"/>
            <a:chExt cx="2109381" cy="5046057"/>
          </a:xfrm>
        </p:grpSpPr>
        <p:grpSp>
          <p:nvGrpSpPr>
            <p:cNvPr id="45" name="Group 33"/>
            <p:cNvGrpSpPr/>
            <p:nvPr/>
          </p:nvGrpSpPr>
          <p:grpSpPr>
            <a:xfrm>
              <a:off x="157163" y="1210142"/>
              <a:ext cx="2109381" cy="5046057"/>
              <a:chOff x="157163" y="1210142"/>
              <a:chExt cx="2109381" cy="5046057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57163" y="1210142"/>
                <a:ext cx="2011680" cy="988979"/>
              </a:xfrm>
              <a:prstGeom prst="rect">
                <a:avLst/>
              </a:prstGeom>
              <a:solidFill>
                <a:srgbClr val="44C8F5"/>
              </a:solidFill>
              <a:ln w="11429" cap="flat" cmpd="sng" algn="ctr">
                <a:solidFill>
                  <a:srgbClr val="44C8F5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Activate on www.discovery.co.za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57163" y="2199121"/>
                <a:ext cx="2011680" cy="3501951"/>
              </a:xfrm>
              <a:prstGeom prst="rect">
                <a:avLst/>
              </a:prstGeom>
              <a:solidFill>
                <a:srgbClr val="FFFFFF"/>
              </a:solidFill>
              <a:ln w="11429" cap="flat" cmpd="sng" algn="ctr">
                <a:solidFill>
                  <a:srgbClr val="44C8F5"/>
                </a:solidFill>
                <a:prstDash val="sysDash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49" name="Group 21"/>
              <p:cNvGrpSpPr/>
              <p:nvPr/>
            </p:nvGrpSpPr>
            <p:grpSpPr>
              <a:xfrm>
                <a:off x="157163" y="5615153"/>
                <a:ext cx="2011681" cy="641046"/>
                <a:chOff x="157163" y="5145933"/>
                <a:chExt cx="2011681" cy="1001950"/>
              </a:xfrm>
            </p:grpSpPr>
            <p:sp>
              <p:nvSpPr>
                <p:cNvPr id="52" name="Round Single Corner Rectangle 51"/>
                <p:cNvSpPr/>
                <p:nvPr/>
              </p:nvSpPr>
              <p:spPr>
                <a:xfrm rot="10800000">
                  <a:off x="157163" y="5145933"/>
                  <a:ext cx="2011680" cy="1001948"/>
                </a:xfrm>
                <a:prstGeom prst="round1Rect">
                  <a:avLst/>
                </a:prstGeom>
                <a:solidFill>
                  <a:srgbClr val="44C8F5"/>
                </a:solidFill>
                <a:ln w="11429" cap="flat" cmpd="sng" algn="ctr">
                  <a:solidFill>
                    <a:srgbClr val="44C8F5"/>
                  </a:solidFill>
                  <a:prstDash val="solid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57164" y="5158904"/>
                  <a:ext cx="2011680" cy="988979"/>
                </a:xfrm>
                <a:prstGeom prst="rect">
                  <a:avLst/>
                </a:prstGeom>
                <a:noFill/>
                <a:ln w="11429" cap="flat" cmpd="sng" algn="ctr">
                  <a:noFill/>
                  <a:prstDash val="solid"/>
                </a:ln>
                <a:effectLst/>
              </p:spPr>
              <p:txBody>
                <a:bodyPr lIns="45720" rIns="4572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" name="Isosceles Triangle 49"/>
              <p:cNvSpPr/>
              <p:nvPr/>
            </p:nvSpPr>
            <p:spPr>
              <a:xfrm rot="5400000">
                <a:off x="2032868" y="3549619"/>
                <a:ext cx="369651" cy="97701"/>
              </a:xfrm>
              <a:prstGeom prst="triangle">
                <a:avLst/>
              </a:prstGeom>
              <a:solidFill>
                <a:schemeClr val="accent1"/>
              </a:solidFill>
              <a:ln w="11429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5533" y="2714993"/>
                <a:ext cx="1856232" cy="2258749"/>
              </a:xfrm>
              <a:prstGeom prst="rect">
                <a:avLst/>
              </a:prstGeom>
            </p:spPr>
          </p:pic>
        </p:grpSp>
        <p:sp>
          <p:nvSpPr>
            <p:cNvPr id="46" name="Rectangle 45"/>
            <p:cNvSpPr/>
            <p:nvPr/>
          </p:nvSpPr>
          <p:spPr>
            <a:xfrm>
              <a:off x="184387" y="5775220"/>
              <a:ext cx="19656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Get 10% cash back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grpSp>
        <p:nvGrpSpPr>
          <p:cNvPr id="54" name="Group 48"/>
          <p:cNvGrpSpPr/>
          <p:nvPr/>
        </p:nvGrpSpPr>
        <p:grpSpPr>
          <a:xfrm>
            <a:off x="2457788" y="1210142"/>
            <a:ext cx="2109381" cy="5050729"/>
            <a:chOff x="2429828" y="1210142"/>
            <a:chExt cx="2109381" cy="5050729"/>
          </a:xfrm>
        </p:grpSpPr>
        <p:grpSp>
          <p:nvGrpSpPr>
            <p:cNvPr id="55" name="Group 34"/>
            <p:cNvGrpSpPr/>
            <p:nvPr/>
          </p:nvGrpSpPr>
          <p:grpSpPr>
            <a:xfrm>
              <a:off x="2429828" y="1210142"/>
              <a:ext cx="2109381" cy="5050729"/>
              <a:chOff x="2429828" y="1210142"/>
              <a:chExt cx="2109381" cy="5050729"/>
            </a:xfrm>
          </p:grpSpPr>
          <p:sp>
            <p:nvSpPr>
              <p:cNvPr id="57" name="Rectangle 3"/>
              <p:cNvSpPr/>
              <p:nvPr/>
            </p:nvSpPr>
            <p:spPr>
              <a:xfrm>
                <a:off x="2429828" y="1210142"/>
                <a:ext cx="2011680" cy="988979"/>
              </a:xfrm>
              <a:prstGeom prst="rect">
                <a:avLst/>
              </a:prstGeom>
              <a:solidFill>
                <a:srgbClr val="44C8F5"/>
              </a:solidFill>
              <a:ln w="11429" cap="flat" cmpd="sng" algn="ctr">
                <a:solidFill>
                  <a:srgbClr val="44C8F5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Complete a Vitality Check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" name="Rectangle 8"/>
              <p:cNvSpPr/>
              <p:nvPr/>
            </p:nvSpPr>
            <p:spPr>
              <a:xfrm>
                <a:off x="2429828" y="2199121"/>
                <a:ext cx="2011680" cy="3501951"/>
              </a:xfrm>
              <a:prstGeom prst="rect">
                <a:avLst/>
              </a:prstGeom>
              <a:solidFill>
                <a:srgbClr val="FFFFFF"/>
              </a:solidFill>
              <a:ln w="11429" cap="flat" cmpd="sng" algn="ctr">
                <a:solidFill>
                  <a:srgbClr val="44C8F5"/>
                </a:solidFill>
                <a:prstDash val="sysDash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429828" y="5628124"/>
                <a:ext cx="2011680" cy="632747"/>
              </a:xfrm>
              <a:prstGeom prst="rect">
                <a:avLst/>
              </a:prstGeom>
              <a:solidFill>
                <a:srgbClr val="44C8F5"/>
              </a:solidFill>
              <a:ln w="11429" cap="flat" cmpd="sng" algn="ctr">
                <a:solidFill>
                  <a:srgbClr val="44C8F5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5400000">
                <a:off x="4305533" y="3549619"/>
                <a:ext cx="369651" cy="97701"/>
              </a:xfrm>
              <a:prstGeom prst="triangle">
                <a:avLst/>
              </a:prstGeom>
              <a:solidFill>
                <a:schemeClr val="accent1"/>
              </a:solidFill>
              <a:ln w="11429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77307" y="3069889"/>
                <a:ext cx="1886803" cy="1067931"/>
              </a:xfrm>
              <a:prstGeom prst="rect">
                <a:avLst/>
              </a:prstGeom>
            </p:spPr>
          </p:pic>
        </p:grpSp>
        <p:sp>
          <p:nvSpPr>
            <p:cNvPr id="56" name="Rectangle 55"/>
            <p:cNvSpPr/>
            <p:nvPr/>
          </p:nvSpPr>
          <p:spPr>
            <a:xfrm>
              <a:off x="2452866" y="5746750"/>
              <a:ext cx="19656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Get 25% cash back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grpSp>
        <p:nvGrpSpPr>
          <p:cNvPr id="62" name="Group 49"/>
          <p:cNvGrpSpPr/>
          <p:nvPr/>
        </p:nvGrpSpPr>
        <p:grpSpPr>
          <a:xfrm>
            <a:off x="4682997" y="1210142"/>
            <a:ext cx="2110343" cy="5050729"/>
            <a:chOff x="4702493" y="1210142"/>
            <a:chExt cx="2110343" cy="5050729"/>
          </a:xfrm>
        </p:grpSpPr>
        <p:grpSp>
          <p:nvGrpSpPr>
            <p:cNvPr id="63" name="Group 44"/>
            <p:cNvGrpSpPr/>
            <p:nvPr/>
          </p:nvGrpSpPr>
          <p:grpSpPr>
            <a:xfrm>
              <a:off x="4702493" y="1210142"/>
              <a:ext cx="2110343" cy="5050729"/>
              <a:chOff x="4702493" y="1210142"/>
              <a:chExt cx="2110343" cy="5050729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702493" y="1210142"/>
                <a:ext cx="2011680" cy="988979"/>
              </a:xfrm>
              <a:prstGeom prst="rect">
                <a:avLst/>
              </a:prstGeom>
              <a:solidFill>
                <a:srgbClr val="44C8F5"/>
              </a:solidFill>
              <a:ln w="11429" cap="flat" cmpd="sng" algn="ctr">
                <a:solidFill>
                  <a:srgbClr val="44C8F5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Swipe your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HealthyCare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™ at any Clicks store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702493" y="2199121"/>
                <a:ext cx="2011680" cy="3501951"/>
              </a:xfrm>
              <a:prstGeom prst="rect">
                <a:avLst/>
              </a:prstGeom>
              <a:solidFill>
                <a:srgbClr val="FFFFFF"/>
              </a:solidFill>
              <a:ln w="11429" cap="flat" cmpd="sng" algn="ctr">
                <a:solidFill>
                  <a:srgbClr val="44C8F5"/>
                </a:solidFill>
                <a:prstDash val="sysDash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702493" y="5628124"/>
                <a:ext cx="2011680" cy="632747"/>
              </a:xfrm>
              <a:prstGeom prst="rect">
                <a:avLst/>
              </a:prstGeom>
              <a:solidFill>
                <a:srgbClr val="44C8F5"/>
              </a:solidFill>
              <a:ln w="11429" cap="flat" cmpd="sng" algn="ctr">
                <a:solidFill>
                  <a:srgbClr val="44C8F5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5400000">
                <a:off x="6579160" y="3549619"/>
                <a:ext cx="369651" cy="97701"/>
              </a:xfrm>
              <a:prstGeom prst="triangle">
                <a:avLst/>
              </a:prstGeom>
              <a:solidFill>
                <a:schemeClr val="accent1"/>
              </a:solidFill>
              <a:ln w="11429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721949" y="2886560"/>
                <a:ext cx="1940639" cy="1500340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40677"/>
              <a:stretch>
                <a:fillRect/>
              </a:stretch>
            </p:blipFill>
            <p:spPr>
              <a:xfrm>
                <a:off x="5486400" y="4495800"/>
                <a:ext cx="1094386" cy="142647"/>
              </a:xfrm>
              <a:prstGeom prst="rect">
                <a:avLst/>
              </a:prstGeom>
            </p:spPr>
          </p:pic>
        </p:grpSp>
        <p:sp>
          <p:nvSpPr>
            <p:cNvPr id="64" name="Rectangle 63"/>
            <p:cNvSpPr/>
            <p:nvPr/>
          </p:nvSpPr>
          <p:spPr>
            <a:xfrm>
              <a:off x="4721949" y="5631088"/>
              <a:ext cx="19694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Over 400 stores nationwide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grpSp>
        <p:nvGrpSpPr>
          <p:cNvPr id="71" name="Group 50"/>
          <p:cNvGrpSpPr/>
          <p:nvPr/>
        </p:nvGrpSpPr>
        <p:grpSpPr>
          <a:xfrm>
            <a:off x="6909169" y="1210142"/>
            <a:ext cx="2018714" cy="5046056"/>
            <a:chOff x="6975158" y="1210142"/>
            <a:chExt cx="2018714" cy="5046056"/>
          </a:xfrm>
        </p:grpSpPr>
        <p:grpSp>
          <p:nvGrpSpPr>
            <p:cNvPr id="72" name="Group 39"/>
            <p:cNvGrpSpPr/>
            <p:nvPr/>
          </p:nvGrpSpPr>
          <p:grpSpPr>
            <a:xfrm>
              <a:off x="6975158" y="1210142"/>
              <a:ext cx="2018714" cy="5046056"/>
              <a:chOff x="6975158" y="1210142"/>
              <a:chExt cx="2018714" cy="5046056"/>
            </a:xfrm>
          </p:grpSpPr>
          <p:sp>
            <p:nvSpPr>
              <p:cNvPr id="74" name="Rectangle 4"/>
              <p:cNvSpPr/>
              <p:nvPr/>
            </p:nvSpPr>
            <p:spPr>
              <a:xfrm>
                <a:off x="6975158" y="1210142"/>
                <a:ext cx="2011680" cy="988979"/>
              </a:xfrm>
              <a:prstGeom prst="rect">
                <a:avLst/>
              </a:prstGeom>
              <a:solidFill>
                <a:srgbClr val="44C8F5"/>
              </a:solidFill>
              <a:ln w="11429" cap="flat" cmpd="sng" algn="ctr">
                <a:solidFill>
                  <a:srgbClr val="44C8F5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Enjoy greater cash back rewards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Rectangle 9"/>
              <p:cNvSpPr/>
              <p:nvPr/>
            </p:nvSpPr>
            <p:spPr>
              <a:xfrm>
                <a:off x="6975158" y="2199120"/>
                <a:ext cx="2011680" cy="3501951"/>
              </a:xfrm>
              <a:prstGeom prst="rect">
                <a:avLst/>
              </a:prstGeom>
              <a:solidFill>
                <a:srgbClr val="FFFFFF"/>
              </a:solidFill>
              <a:ln w="11429" cap="flat" cmpd="sng" algn="ctr">
                <a:solidFill>
                  <a:srgbClr val="44C8F5"/>
                </a:solidFill>
                <a:prstDash val="sysDash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76" name="Group 22"/>
              <p:cNvGrpSpPr/>
              <p:nvPr/>
            </p:nvGrpSpPr>
            <p:grpSpPr>
              <a:xfrm>
                <a:off x="6975158" y="5615153"/>
                <a:ext cx="2011680" cy="641045"/>
                <a:chOff x="6975158" y="5145933"/>
                <a:chExt cx="2011680" cy="1001949"/>
              </a:xfrm>
            </p:grpSpPr>
            <p:sp>
              <p:nvSpPr>
                <p:cNvPr id="80" name="Round Single Corner Rectangle 13"/>
                <p:cNvSpPr/>
                <p:nvPr/>
              </p:nvSpPr>
              <p:spPr>
                <a:xfrm rot="10800000" flipH="1">
                  <a:off x="6975158" y="5145933"/>
                  <a:ext cx="2011680" cy="1001949"/>
                </a:xfrm>
                <a:prstGeom prst="round1Rect">
                  <a:avLst/>
                </a:prstGeom>
                <a:solidFill>
                  <a:srgbClr val="44C8F5"/>
                </a:solidFill>
                <a:ln w="11429" cap="flat" cmpd="sng" algn="ctr">
                  <a:solidFill>
                    <a:srgbClr val="44C8F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20"/>
                <p:cNvSpPr/>
                <p:nvPr/>
              </p:nvSpPr>
              <p:spPr>
                <a:xfrm>
                  <a:off x="6975158" y="5155663"/>
                  <a:ext cx="2011680" cy="988979"/>
                </a:xfrm>
                <a:prstGeom prst="rect">
                  <a:avLst/>
                </a:prstGeom>
                <a:noFill/>
                <a:ln w="11429" cap="flat" cmpd="sng" algn="ctr">
                  <a:noFill/>
                  <a:prstDash val="solid"/>
                </a:ln>
                <a:effectLst/>
              </p:spPr>
              <p:txBody>
                <a:bodyPr lIns="45720" rIns="4572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7" name="Picture 3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1734"/>
              <a:stretch/>
            </p:blipFill>
            <p:spPr>
              <a:xfrm>
                <a:off x="7109078" y="2312140"/>
                <a:ext cx="870368" cy="3166059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7847460" y="2666030"/>
                <a:ext cx="11464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4B8D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HealthyCare</a:t>
                </a:r>
                <a:r>
                  <a:rPr kumimoji="0" lang="en-GB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B8D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™</a:t>
                </a: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7847460" y="3662315"/>
                <a:ext cx="11464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B8D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Current Vitality benefit</a:t>
                </a: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6994012" y="5659438"/>
              <a:ext cx="19694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Additive to existing  rewards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HealthyCare</a:t>
            </a:r>
            <a:r>
              <a:rPr lang="en-US" dirty="0" smtClean="0">
                <a:sym typeface="Symbol"/>
              </a:rPr>
              <a:t> </a:t>
            </a:r>
            <a:r>
              <a:rPr lang="en-US" dirty="0" smtClean="0"/>
              <a:t>store branding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87079" y="1684619"/>
            <a:ext cx="3203951" cy="3623026"/>
          </a:xfrm>
          <a:prstGeom prst="roundRect">
            <a:avLst>
              <a:gd name="adj" fmla="val 6802"/>
            </a:avLst>
          </a:prstGeom>
          <a:blipFill>
            <a:blip r:embed="rId2" cstate="print"/>
            <a:stretch>
              <a:fillRect/>
            </a:stretch>
          </a:blipFill>
          <a:ln w="19050">
            <a:solidFill>
              <a:srgbClr val="44C8F5"/>
            </a:solidFill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4B8D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3514" y="1684619"/>
            <a:ext cx="2579868" cy="3623026"/>
          </a:xfrm>
          <a:prstGeom prst="roundRect">
            <a:avLst>
              <a:gd name="adj" fmla="val 8481"/>
            </a:avLst>
          </a:prstGeom>
          <a:blipFill>
            <a:blip r:embed="rId3" cstate="print"/>
            <a:stretch>
              <a:fillRect/>
            </a:stretch>
          </a:blipFill>
          <a:ln w="19050">
            <a:solidFill>
              <a:srgbClr val="44C8F5"/>
            </a:solidFill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4B8D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02207" y="1684619"/>
            <a:ext cx="2579868" cy="3623026"/>
          </a:xfrm>
          <a:prstGeom prst="roundRect">
            <a:avLst>
              <a:gd name="adj" fmla="val 8481"/>
            </a:avLst>
          </a:prstGeom>
          <a:blipFill>
            <a:blip r:embed="rId4" cstate="print"/>
            <a:stretch>
              <a:fillRect/>
            </a:stretch>
          </a:blipFill>
          <a:ln w="19050">
            <a:solidFill>
              <a:srgbClr val="44C8F5"/>
            </a:solidFill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4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1345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Case study: </a:t>
            </a:r>
            <a:r>
              <a:rPr lang="en-ZA" dirty="0" err="1" smtClean="0"/>
              <a:t>HealthyCare</a:t>
            </a:r>
            <a:r>
              <a:rPr lang="en-ZA" dirty="0" smtClean="0">
                <a:sym typeface="Symbol"/>
              </a:rPr>
              <a:t></a:t>
            </a:r>
            <a:r>
              <a:rPr lang="en-ZA" dirty="0" smtClean="0"/>
              <a:t> Benefit</a:t>
            </a:r>
            <a:endParaRPr lang="en-GB" dirty="0"/>
          </a:p>
        </p:txBody>
      </p:sp>
      <p:grpSp>
        <p:nvGrpSpPr>
          <p:cNvPr id="16" name="Group 12"/>
          <p:cNvGrpSpPr>
            <a:grpSpLocks noChangeAspect="1"/>
          </p:cNvGrpSpPr>
          <p:nvPr/>
        </p:nvGrpSpPr>
        <p:grpSpPr>
          <a:xfrm>
            <a:off x="845781" y="1066800"/>
            <a:ext cx="2769908" cy="5608320"/>
            <a:chOff x="740411" y="1257300"/>
            <a:chExt cx="3497840" cy="6842431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3239" b="20958"/>
            <a:stretch>
              <a:fillRect/>
            </a:stretch>
          </p:blipFill>
          <p:spPr bwMode="auto">
            <a:xfrm>
              <a:off x="740411" y="2811780"/>
              <a:ext cx="3442969" cy="5287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453" b="81505"/>
            <a:stretch>
              <a:fillRect/>
            </a:stretch>
          </p:blipFill>
          <p:spPr bwMode="auto">
            <a:xfrm>
              <a:off x="1055877" y="1257300"/>
              <a:ext cx="3182374" cy="1520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5"/>
          <p:cNvGrpSpPr/>
          <p:nvPr/>
        </p:nvGrpSpPr>
        <p:grpSpPr>
          <a:xfrm>
            <a:off x="684607" y="2972438"/>
            <a:ext cx="3041443" cy="799462"/>
            <a:chOff x="684607" y="2972438"/>
            <a:chExt cx="3041443" cy="799462"/>
          </a:xfrm>
        </p:grpSpPr>
        <p:sp>
          <p:nvSpPr>
            <p:cNvPr id="20" name="Rectangle 19"/>
            <p:cNvSpPr/>
            <p:nvPr/>
          </p:nvSpPr>
          <p:spPr>
            <a:xfrm>
              <a:off x="684607" y="2972438"/>
              <a:ext cx="3041443" cy="508000"/>
            </a:xfrm>
            <a:prstGeom prst="rect">
              <a:avLst/>
            </a:prstGeom>
            <a:noFill/>
            <a:ln w="28575" cap="flat" cmpd="sng" algn="ctr">
              <a:solidFill>
                <a:srgbClr val="44C8F5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9337" y="3632523"/>
              <a:ext cx="3036713" cy="139377"/>
            </a:xfrm>
            <a:prstGeom prst="rect">
              <a:avLst/>
            </a:prstGeom>
            <a:noFill/>
            <a:ln w="28575" cap="flat" cmpd="sng" algn="ctr">
              <a:solidFill>
                <a:srgbClr val="44C8F5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69035" y="1066800"/>
            <a:ext cx="3267635" cy="5608320"/>
          </a:xfrm>
          <a:prstGeom prst="rect">
            <a:avLst/>
          </a:prstGeom>
          <a:noFill/>
          <a:ln w="11429" cap="flat" cmpd="sng" algn="ctr">
            <a:solidFill>
              <a:srgbClr val="004B8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3"/>
          <p:cNvGrpSpPr/>
          <p:nvPr/>
        </p:nvGrpSpPr>
        <p:grpSpPr>
          <a:xfrm rot="21313307">
            <a:off x="4963374" y="1267507"/>
            <a:ext cx="2971686" cy="2006580"/>
            <a:chOff x="4385310" y="2246338"/>
            <a:chExt cx="2971686" cy="2006580"/>
          </a:xfrm>
        </p:grpSpPr>
        <p:sp>
          <p:nvSpPr>
            <p:cNvPr id="24" name="Rectangle 23"/>
            <p:cNvSpPr/>
            <p:nvPr/>
          </p:nvSpPr>
          <p:spPr>
            <a:xfrm>
              <a:off x="4385310" y="2247922"/>
              <a:ext cx="2956560" cy="2004996"/>
            </a:xfrm>
            <a:prstGeom prst="rect">
              <a:avLst/>
            </a:prstGeom>
            <a:solidFill>
              <a:sysClr val="window" lastClr="FFFFFF"/>
            </a:solidFill>
            <a:ln w="11429" cap="flat" cmpd="sng" algn="ctr">
              <a:solidFill>
                <a:srgbClr val="44C8F5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00436" y="2246338"/>
              <a:ext cx="2956560" cy="19856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HealthyCare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sym typeface="Symbol"/>
                </a:rPr>
                <a:t>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 purchases: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R 524.94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HealthyCare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sym typeface="Symbol"/>
                </a:rPr>
                <a:t>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 cash back: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R131.24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0368" y="2425069"/>
            <a:ext cx="4198424" cy="3514081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4937760" y="5905818"/>
            <a:ext cx="2983230" cy="0"/>
          </a:xfrm>
          <a:prstGeom prst="line">
            <a:avLst/>
          </a:prstGeom>
          <a:noFill/>
          <a:ln w="9525" cap="flat" cmpd="sng" algn="ctr">
            <a:solidFill>
              <a:srgbClr val="004B8D"/>
            </a:solidFill>
            <a:prstDash val="sysDash"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Vitality </a:t>
            </a:r>
            <a:r>
              <a:rPr lang="en-GB" dirty="0" err="1" smtClean="0"/>
              <a:t>HealthyLiving</a:t>
            </a:r>
            <a:r>
              <a:rPr lang="en-GB" dirty="0" smtClean="0"/>
              <a:t>™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595" y="1850085"/>
            <a:ext cx="1940409" cy="3564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0365" y="1850085"/>
            <a:ext cx="1940409" cy="3564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594" y="1850085"/>
            <a:ext cx="1940409" cy="356471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4340" y="1460740"/>
            <a:ext cx="8252460" cy="4343400"/>
          </a:xfrm>
          <a:prstGeom prst="roundRect">
            <a:avLst>
              <a:gd name="adj" fmla="val 6141"/>
            </a:avLst>
          </a:prstGeom>
          <a:noFill/>
          <a:ln w="28575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4B8D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274F77"/>
                </a:solidFill>
              </a:rPr>
              <a:t>Members can rely on LA Health to look after their health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0251732"/>
              </p:ext>
            </p:extLst>
          </p:nvPr>
        </p:nvGraphicFramePr>
        <p:xfrm>
          <a:off x="338139" y="1390239"/>
          <a:ext cx="8007349" cy="4122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882"/>
                <a:gridCol w="7093467"/>
              </a:tblGrid>
              <a:tr h="434512">
                <a:tc gridSpan="2"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2"/>
                          </a:solidFill>
                        </a:rPr>
                        <a:t>During 2010, LA Health</a:t>
                      </a:r>
                    </a:p>
                    <a:p>
                      <a:endParaRPr lang="en-GB" sz="18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</a:tr>
              <a:tr h="870634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2060"/>
                          </a:solidFill>
                        </a:rPr>
                        <a:t>Welcomed 893 new babies, 26</a:t>
                      </a:r>
                      <a:r>
                        <a:rPr lang="en-GB" sz="1600" baseline="0" dirty="0" smtClean="0">
                          <a:solidFill>
                            <a:srgbClr val="002060"/>
                          </a:solidFill>
                        </a:rPr>
                        <a:t> of whom were premature and required extra care</a:t>
                      </a:r>
                      <a:endParaRPr lang="en-GB" sz="160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0634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2060"/>
                          </a:solidFill>
                        </a:rPr>
                        <a:t>Funded R61.4 million worth of medicine for 17 000 chronic members</a:t>
                      </a:r>
                      <a:endParaRPr lang="en-GB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0634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2060"/>
                          </a:solidFill>
                        </a:rPr>
                        <a:t>Paid treatment costs of R28.4 million for the 583 LA Health members with cancer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0634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2060"/>
                          </a:solidFill>
                        </a:rPr>
                        <a:t>Helped 1 376 HIV positive  members manage their</a:t>
                      </a:r>
                      <a:r>
                        <a:rPr lang="en-GB" sz="1600" baseline="0" dirty="0" smtClean="0">
                          <a:solidFill>
                            <a:srgbClr val="002060"/>
                          </a:solidFill>
                        </a:rPr>
                        <a:t> condition</a:t>
                      </a:r>
                      <a:endParaRPr lang="en-GB" sz="1600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443060" y="2069879"/>
            <a:ext cx="723904" cy="72390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3060" y="2945622"/>
            <a:ext cx="723904" cy="72390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3060" y="3821365"/>
            <a:ext cx="723904" cy="7239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3060" y="4697107"/>
            <a:ext cx="723904" cy="72390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5939988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kern="0" dirty="0">
                <a:solidFill>
                  <a:srgbClr val="FFFFFF"/>
                </a:solidFill>
              </a:rPr>
              <a:t>Bringing healthcare to you</a:t>
            </a:r>
          </a:p>
        </p:txBody>
      </p:sp>
    </p:spTree>
    <p:extLst>
      <p:ext uri="{BB962C8B-B14F-4D97-AF65-F5344CB8AC3E}">
        <p14:creationId xmlns:p14="http://schemas.microsoft.com/office/powerpoint/2010/main" xmlns="" val="30695314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exercise on health 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932783838"/>
              </p:ext>
            </p:extLst>
          </p:nvPr>
        </p:nvGraphicFramePr>
        <p:xfrm>
          <a:off x="338138" y="1503363"/>
          <a:ext cx="8431212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842741" y="5320884"/>
            <a:ext cx="7401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Number of additional gym visits per week from Year 1 to Year 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69292" y="2213017"/>
            <a:ext cx="1701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rPr>
              <a:t>5% reduction in hospital costs for every additional gym visit</a:t>
            </a:r>
            <a:endParaRPr kumimoji="0" lang="en-ZA" sz="14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V="1">
            <a:off x="2571257" y="2218966"/>
            <a:ext cx="4596306" cy="1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166043" y="2214946"/>
            <a:ext cx="1520" cy="1583837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097280" y="1424389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rPr>
              <a:t>Vitality longitudinal study: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</a:rPr>
              <a:t>Fitness engagement is directly correlated to better health claims experience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9712" y="5917555"/>
            <a:ext cx="8105775" cy="46166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182880" tIns="91440" rIns="182880" bIns="9144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Focus on engaging Vitality members in exercise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0" name="Isosceles Triangle 39"/>
          <p:cNvSpPr>
            <a:spLocks noChangeAspect="1"/>
          </p:cNvSpPr>
          <p:nvPr/>
        </p:nvSpPr>
        <p:spPr>
          <a:xfrm rot="10800000">
            <a:off x="4392122" y="2924944"/>
            <a:ext cx="343608" cy="197577"/>
          </a:xfrm>
          <a:prstGeom prst="triangle">
            <a:avLst/>
          </a:prstGeom>
          <a:solidFill>
            <a:schemeClr val="accent1"/>
          </a:solidFill>
          <a:ln w="1905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Isosceles Triangle 40"/>
          <p:cNvSpPr>
            <a:spLocks noChangeAspect="1"/>
          </p:cNvSpPr>
          <p:nvPr/>
        </p:nvSpPr>
        <p:spPr>
          <a:xfrm rot="10800000">
            <a:off x="6994239" y="3815820"/>
            <a:ext cx="343608" cy="197577"/>
          </a:xfrm>
          <a:prstGeom prst="triangle">
            <a:avLst/>
          </a:prstGeom>
          <a:solidFill>
            <a:schemeClr val="accent1"/>
          </a:solidFill>
          <a:ln w="1905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endCxn id="40" idx="3"/>
          </p:cNvCxnSpPr>
          <p:nvPr/>
        </p:nvCxnSpPr>
        <p:spPr bwMode="auto">
          <a:xfrm flipH="1">
            <a:off x="4563926" y="2218967"/>
            <a:ext cx="8074" cy="705977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8996993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Vitality </a:t>
            </a:r>
            <a:r>
              <a:rPr lang="en-GB" dirty="0" err="1" smtClean="0"/>
              <a:t>HealthyGear</a:t>
            </a:r>
            <a:r>
              <a:rPr lang="en-GB" dirty="0" smtClean="0"/>
              <a:t>™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18440" y="5244792"/>
            <a:ext cx="8631238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2000" dirty="0" smtClean="0">
                <a:solidFill>
                  <a:srgbClr val="004B8D"/>
                </a:solidFill>
              </a:rPr>
              <a:t>25% Saving on all </a:t>
            </a:r>
            <a:r>
              <a:rPr lang="en-ZA" sz="2000" dirty="0" err="1" smtClean="0">
                <a:solidFill>
                  <a:srgbClr val="004B8D"/>
                </a:solidFill>
              </a:rPr>
              <a:t>HealthyGear</a:t>
            </a:r>
            <a:r>
              <a:rPr lang="en-ZA" sz="2000" dirty="0" smtClean="0">
                <a:solidFill>
                  <a:srgbClr val="004B8D"/>
                </a:solidFill>
              </a:rPr>
              <a:t>™ products at .....</a:t>
            </a:r>
            <a:r>
              <a:rPr lang="en-ZA" sz="2000" dirty="0" err="1" smtClean="0">
                <a:solidFill>
                  <a:srgbClr val="004B8D"/>
                </a:solidFill>
              </a:rPr>
              <a:t>adidas</a:t>
            </a:r>
            <a:r>
              <a:rPr lang="en-ZA" sz="2000" dirty="0" smtClean="0">
                <a:solidFill>
                  <a:srgbClr val="004B8D"/>
                </a:solidFill>
              </a:rPr>
              <a:t>...... and </a:t>
            </a:r>
            <a:r>
              <a:rPr lang="en-ZA" sz="2000" dirty="0" err="1" smtClean="0">
                <a:solidFill>
                  <a:srgbClr val="004B8D"/>
                </a:solidFill>
              </a:rPr>
              <a:t>Totalsport</a:t>
            </a:r>
            <a:endParaRPr lang="en-ZA" sz="2000" dirty="0">
              <a:solidFill>
                <a:srgbClr val="004B8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136" t="26194" r="17047" b="33978"/>
          <a:stretch>
            <a:fillRect/>
          </a:stretch>
        </p:blipFill>
        <p:spPr bwMode="auto">
          <a:xfrm>
            <a:off x="1694907" y="1451293"/>
            <a:ext cx="5707923" cy="367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61708" t="32237" r="22783" b="64726"/>
          <a:stretch>
            <a:fillRect/>
          </a:stretch>
        </p:blipFill>
        <p:spPr bwMode="auto">
          <a:xfrm>
            <a:off x="5536436" y="5417830"/>
            <a:ext cx="155584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2222" y="5390534"/>
            <a:ext cx="12382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HealthyGear</a:t>
            </a:r>
            <a:r>
              <a:rPr lang="en-US" dirty="0" smtClean="0">
                <a:sym typeface="Symbol"/>
              </a:rPr>
              <a:t> product range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42005" y="1203658"/>
            <a:ext cx="2651760" cy="1311119"/>
            <a:chOff x="242005" y="1203658"/>
            <a:chExt cx="2651760" cy="1311119"/>
          </a:xfrm>
        </p:grpSpPr>
        <p:sp>
          <p:nvSpPr>
            <p:cNvPr id="5" name="Round Same Side Corner Rectangle 4"/>
            <p:cNvSpPr/>
            <p:nvPr/>
          </p:nvSpPr>
          <p:spPr>
            <a:xfrm>
              <a:off x="242005" y="1203658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Training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10800000">
              <a:off x="242005" y="1558706"/>
              <a:ext cx="2651760" cy="956071"/>
            </a:xfrm>
            <a:prstGeom prst="round2SameRect">
              <a:avLst/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46120" y="1203657"/>
            <a:ext cx="2651760" cy="1311119"/>
            <a:chOff x="3246120" y="1203658"/>
            <a:chExt cx="2651760" cy="1311119"/>
          </a:xfrm>
        </p:grpSpPr>
        <p:sp>
          <p:nvSpPr>
            <p:cNvPr id="6" name="Round Same Side Corner Rectangle 5"/>
            <p:cNvSpPr/>
            <p:nvPr/>
          </p:nvSpPr>
          <p:spPr>
            <a:xfrm>
              <a:off x="3246120" y="1203658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Tennis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9" name="Round Same Side Corner Rectangle 8"/>
            <p:cNvSpPr/>
            <p:nvPr/>
          </p:nvSpPr>
          <p:spPr>
            <a:xfrm rot="10800000">
              <a:off x="3246120" y="1558706"/>
              <a:ext cx="2651760" cy="956071"/>
            </a:xfrm>
            <a:prstGeom prst="round2SameRect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50235" y="1203656"/>
            <a:ext cx="2651760" cy="1311123"/>
            <a:chOff x="6335078" y="1203656"/>
            <a:chExt cx="2651760" cy="1311123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6335078" y="1203656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Running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10800000">
              <a:off x="6335078" y="1558708"/>
              <a:ext cx="2651760" cy="956071"/>
            </a:xfrm>
            <a:prstGeom prst="round2SameRect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2006" y="2618347"/>
            <a:ext cx="2651760" cy="1311120"/>
            <a:chOff x="242006" y="2618347"/>
            <a:chExt cx="2651760" cy="131112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42006" y="2618347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Outdoor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0800000">
              <a:off x="242006" y="2973396"/>
              <a:ext cx="2651760" cy="956071"/>
            </a:xfrm>
            <a:prstGeom prst="round2SameRect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46121" y="2618347"/>
            <a:ext cx="2651760" cy="1311120"/>
            <a:chOff x="3246121" y="2618347"/>
            <a:chExt cx="2651760" cy="1311120"/>
          </a:xfrm>
        </p:grpSpPr>
        <p:sp>
          <p:nvSpPr>
            <p:cNvPr id="12" name="Round Same Side Corner Rectangle 11"/>
            <p:cNvSpPr/>
            <p:nvPr/>
          </p:nvSpPr>
          <p:spPr>
            <a:xfrm>
              <a:off x="3246121" y="2618347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 smtClean="0">
                  <a:solidFill>
                    <a:prstClr val="white"/>
                  </a:solidFill>
                </a:rPr>
                <a:t>miCoach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10800000">
              <a:off x="3246121" y="2973396"/>
              <a:ext cx="2651760" cy="956071"/>
            </a:xfrm>
            <a:prstGeom prst="round2SameRect">
              <a:avLst/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50236" y="2618346"/>
            <a:ext cx="2651760" cy="1311122"/>
            <a:chOff x="6335079" y="2618346"/>
            <a:chExt cx="2651760" cy="1311122"/>
          </a:xfrm>
        </p:grpSpPr>
        <p:sp>
          <p:nvSpPr>
            <p:cNvPr id="13" name="Round Same Side Corner Rectangle 12"/>
            <p:cNvSpPr/>
            <p:nvPr/>
          </p:nvSpPr>
          <p:spPr>
            <a:xfrm>
              <a:off x="6335079" y="2618346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Kids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6" name="Round Same Side Corner Rectangle 15"/>
            <p:cNvSpPr/>
            <p:nvPr/>
          </p:nvSpPr>
          <p:spPr>
            <a:xfrm rot="10800000">
              <a:off x="6335079" y="2973397"/>
              <a:ext cx="2651760" cy="956071"/>
            </a:xfrm>
            <a:prstGeom prst="round2SameRect">
              <a:avLst/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2006" y="4048463"/>
            <a:ext cx="2651760" cy="1301393"/>
            <a:chOff x="242006" y="4048463"/>
            <a:chExt cx="2651760" cy="1301393"/>
          </a:xfrm>
        </p:grpSpPr>
        <p:sp>
          <p:nvSpPr>
            <p:cNvPr id="17" name="Round Same Side Corner Rectangle 16"/>
            <p:cNvSpPr/>
            <p:nvPr/>
          </p:nvSpPr>
          <p:spPr>
            <a:xfrm>
              <a:off x="242006" y="4048463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Rugby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0" name="Round Same Side Corner Rectangle 19"/>
            <p:cNvSpPr/>
            <p:nvPr/>
          </p:nvSpPr>
          <p:spPr>
            <a:xfrm rot="10800000">
              <a:off x="242006" y="4393785"/>
              <a:ext cx="2651760" cy="956071"/>
            </a:xfrm>
            <a:prstGeom prst="round2SameRect">
              <a:avLst/>
            </a:prstGeom>
            <a:blipFill dpi="0" rotWithShape="0">
              <a:blip r:embed="rId8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46121" y="4048463"/>
            <a:ext cx="2651760" cy="1301393"/>
            <a:chOff x="3246121" y="4048463"/>
            <a:chExt cx="2651760" cy="1301393"/>
          </a:xfrm>
        </p:grpSpPr>
        <p:sp>
          <p:nvSpPr>
            <p:cNvPr id="18" name="Round Same Side Corner Rectangle 17"/>
            <p:cNvSpPr/>
            <p:nvPr/>
          </p:nvSpPr>
          <p:spPr>
            <a:xfrm>
              <a:off x="3246121" y="4048463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Swimming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1" name="Round Same Side Corner Rectangle 20"/>
            <p:cNvSpPr/>
            <p:nvPr/>
          </p:nvSpPr>
          <p:spPr>
            <a:xfrm rot="10800000">
              <a:off x="3246121" y="4393785"/>
              <a:ext cx="2651760" cy="956071"/>
            </a:xfrm>
            <a:prstGeom prst="round2SameRect">
              <a:avLst/>
            </a:prstGeom>
            <a:blipFill dpi="0" rotWithShape="0">
              <a:blip r:embed="rId9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50236" y="4048463"/>
            <a:ext cx="2651760" cy="1301393"/>
            <a:chOff x="6335079" y="4048463"/>
            <a:chExt cx="2651760" cy="1301393"/>
          </a:xfrm>
        </p:grpSpPr>
        <p:sp>
          <p:nvSpPr>
            <p:cNvPr id="19" name="Round Same Side Corner Rectangle 18"/>
            <p:cNvSpPr/>
            <p:nvPr/>
          </p:nvSpPr>
          <p:spPr>
            <a:xfrm>
              <a:off x="6335079" y="4048463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Basketball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2" name="Round Same Side Corner Rectangle 21"/>
            <p:cNvSpPr/>
            <p:nvPr/>
          </p:nvSpPr>
          <p:spPr>
            <a:xfrm rot="10800000">
              <a:off x="6335079" y="4393785"/>
              <a:ext cx="2651760" cy="956071"/>
            </a:xfrm>
            <a:prstGeom prst="round2SameRect">
              <a:avLst/>
            </a:prstGeom>
            <a:blipFill dpi="0" rotWithShape="0">
              <a:blip r:embed="rId10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2007" y="5502256"/>
            <a:ext cx="2651760" cy="1311120"/>
            <a:chOff x="242007" y="5502256"/>
            <a:chExt cx="2651760" cy="1311120"/>
          </a:xfrm>
        </p:grpSpPr>
        <p:sp>
          <p:nvSpPr>
            <p:cNvPr id="23" name="Round Same Side Corner Rectangle 22"/>
            <p:cNvSpPr/>
            <p:nvPr/>
          </p:nvSpPr>
          <p:spPr>
            <a:xfrm>
              <a:off x="242007" y="5502256"/>
              <a:ext cx="2651760" cy="348055"/>
            </a:xfrm>
            <a:prstGeom prst="round2SameRect">
              <a:avLst/>
            </a:prstGeom>
            <a:solidFill>
              <a:srgbClr val="8AC640"/>
            </a:solid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</a:rPr>
                <a:t>Soccer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 Same Side Corner Rectangle 23"/>
            <p:cNvSpPr/>
            <p:nvPr/>
          </p:nvSpPr>
          <p:spPr>
            <a:xfrm rot="10800000">
              <a:off x="242007" y="5857305"/>
              <a:ext cx="2651760" cy="956071"/>
            </a:xfrm>
            <a:prstGeom prst="round2SameRect">
              <a:avLst/>
            </a:prstGeom>
            <a:blipFill dpi="0" rotWithShape="0">
              <a:blip r:embed="rId11" cstate="print"/>
              <a:srcRect/>
              <a:stretch>
                <a:fillRect/>
              </a:stretch>
            </a:blipFill>
            <a:ln>
              <a:solidFill>
                <a:srgbClr val="8AC6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492"/>
          <a:stretch/>
        </p:blipFill>
        <p:spPr>
          <a:xfrm>
            <a:off x="3036232" y="5878624"/>
            <a:ext cx="3715966" cy="53688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11367" y="5686011"/>
            <a:ext cx="543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Calibri"/>
                <a:ea typeface="+mn-ea"/>
              </a:rPr>
              <a:t>is all in</a:t>
            </a:r>
            <a:endParaRPr lang="en-US" sz="4800" b="1" dirty="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Maximising your savings with the </a:t>
            </a:r>
            <a:r>
              <a:rPr lang="en-US" dirty="0" err="1" smtClean="0"/>
              <a:t>HealthyGear</a:t>
            </a:r>
            <a:r>
              <a:rPr lang="en-US" dirty="0" smtClean="0"/>
              <a:t>™ benefit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231775" y="6464549"/>
            <a:ext cx="891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4B8D"/>
                </a:solidFill>
                <a:latin typeface="Calibri"/>
                <a:ea typeface="+mn-ea"/>
              </a:rPr>
              <a:t>Note: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4B8D"/>
                </a:solidFill>
                <a:latin typeface="Calibri"/>
                <a:ea typeface="+mn-ea"/>
              </a:rPr>
              <a:t>As a family, members get savings on a maximum of R15 000 spent on </a:t>
            </a:r>
            <a:r>
              <a:rPr lang="en-US" sz="900" dirty="0" err="1" smtClean="0">
                <a:solidFill>
                  <a:srgbClr val="004B8D"/>
                </a:solidFill>
                <a:latin typeface="Calibri"/>
                <a:ea typeface="+mn-ea"/>
              </a:rPr>
              <a:t>HealthyGear</a:t>
            </a:r>
            <a:r>
              <a:rPr lang="en-US" sz="900" dirty="0" smtClean="0">
                <a:solidFill>
                  <a:srgbClr val="004B8D"/>
                </a:solidFill>
                <a:latin typeface="Calibri"/>
                <a:ea typeface="+mn-ea"/>
              </a:rPr>
              <a:t>™ in a year. </a:t>
            </a:r>
            <a:r>
              <a:rPr lang="en-US" sz="900" dirty="0" err="1" smtClean="0">
                <a:solidFill>
                  <a:srgbClr val="004B8D"/>
                </a:solidFill>
                <a:latin typeface="Calibri"/>
                <a:ea typeface="+mn-ea"/>
              </a:rPr>
              <a:t>DiscoveryCard</a:t>
            </a:r>
            <a:r>
              <a:rPr lang="en-US" sz="900" dirty="0" smtClean="0">
                <a:solidFill>
                  <a:srgbClr val="004B8D"/>
                </a:solidFill>
                <a:latin typeface="Calibri"/>
                <a:ea typeface="+mn-ea"/>
              </a:rPr>
              <a:t> cash back limits apply.</a:t>
            </a:r>
            <a:endParaRPr lang="en-GB" sz="900" dirty="0">
              <a:solidFill>
                <a:srgbClr val="004B8D"/>
              </a:solidFill>
              <a:latin typeface="Calibri"/>
              <a:ea typeface="+mn-ea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223152" y="1248729"/>
            <a:ext cx="2109381" cy="5211148"/>
            <a:chOff x="157163" y="1114427"/>
            <a:chExt cx="2109381" cy="5211148"/>
          </a:xfrm>
        </p:grpSpPr>
        <p:sp>
          <p:nvSpPr>
            <p:cNvPr id="43" name="Rectangle 42"/>
            <p:cNvSpPr/>
            <p:nvPr/>
          </p:nvSpPr>
          <p:spPr>
            <a:xfrm>
              <a:off x="157163" y="1114427"/>
              <a:ext cx="2011680" cy="1154072"/>
            </a:xfrm>
            <a:prstGeom prst="rect">
              <a:avLst/>
            </a:prstGeom>
            <a:solidFill>
              <a:srgbClr val="8AC640"/>
            </a:solidFill>
            <a:ln w="11429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Activate on www.discovery.co.za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57163" y="2268497"/>
              <a:ext cx="2011680" cy="3501951"/>
            </a:xfrm>
            <a:prstGeom prst="rect">
              <a:avLst/>
            </a:prstGeom>
            <a:solidFill>
              <a:srgbClr val="FFFFFF"/>
            </a:solidFill>
            <a:ln w="11429" cap="flat" cmpd="sng" algn="ctr">
              <a:solidFill>
                <a:srgbClr val="8AC640"/>
              </a:solidFill>
              <a:prstDash val="sysDash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5" name="Group 21"/>
            <p:cNvGrpSpPr/>
            <p:nvPr/>
          </p:nvGrpSpPr>
          <p:grpSpPr>
            <a:xfrm>
              <a:off x="157163" y="5684529"/>
              <a:ext cx="2011681" cy="641046"/>
              <a:chOff x="157163" y="5145933"/>
              <a:chExt cx="2011681" cy="1001950"/>
            </a:xfrm>
            <a:solidFill>
              <a:srgbClr val="8AC640"/>
            </a:solidFill>
          </p:grpSpPr>
          <p:sp>
            <p:nvSpPr>
              <p:cNvPr id="50" name="Round Single Corner Rectangle 49"/>
              <p:cNvSpPr/>
              <p:nvPr/>
            </p:nvSpPr>
            <p:spPr>
              <a:xfrm rot="10800000">
                <a:off x="157163" y="5145933"/>
                <a:ext cx="2011680" cy="1001949"/>
              </a:xfrm>
              <a:prstGeom prst="round1Rect">
                <a:avLst/>
              </a:prstGeom>
              <a:grpFill/>
              <a:ln w="11429" cap="flat" cmpd="sng" algn="ctr">
                <a:solidFill>
                  <a:srgbClr val="8AC640"/>
                </a:solidFill>
                <a:prstDash val="solid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57164" y="5158904"/>
                <a:ext cx="2011680" cy="988979"/>
              </a:xfrm>
              <a:prstGeom prst="rect">
                <a:avLst/>
              </a:prstGeom>
              <a:grpFill/>
              <a:ln w="11429" cap="flat" cmpd="sng" algn="ctr">
                <a:solidFill>
                  <a:srgbClr val="8AC640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6" name="Isosceles Triangle 45"/>
            <p:cNvSpPr/>
            <p:nvPr/>
          </p:nvSpPr>
          <p:spPr>
            <a:xfrm rot="5400000">
              <a:off x="2032868" y="3618995"/>
              <a:ext cx="369651" cy="97701"/>
            </a:xfrm>
            <a:prstGeom prst="triangle">
              <a:avLst/>
            </a:prstGeom>
            <a:solidFill>
              <a:schemeClr val="accent1"/>
            </a:solidFill>
            <a:ln w="11429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3485"/>
            <a:stretch>
              <a:fillRect/>
            </a:stretch>
          </p:blipFill>
          <p:spPr>
            <a:xfrm>
              <a:off x="215533" y="2784369"/>
              <a:ext cx="1856232" cy="1050652"/>
            </a:xfrm>
            <a:prstGeom prst="rect">
              <a:avLst/>
            </a:prstGeom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136" t="26194" r="17047" b="33978"/>
            <a:stretch>
              <a:fillRect/>
            </a:stretch>
          </p:blipFill>
          <p:spPr bwMode="auto">
            <a:xfrm>
              <a:off x="192749" y="3899088"/>
              <a:ext cx="1936301" cy="1247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9" name="Rectangle 48"/>
            <p:cNvSpPr/>
            <p:nvPr/>
          </p:nvSpPr>
          <p:spPr>
            <a:xfrm>
              <a:off x="192405" y="5840730"/>
              <a:ext cx="19656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Get 10% cash back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grpSp>
        <p:nvGrpSpPr>
          <p:cNvPr id="52" name="Group 43"/>
          <p:cNvGrpSpPr/>
          <p:nvPr/>
        </p:nvGrpSpPr>
        <p:grpSpPr>
          <a:xfrm>
            <a:off x="2443989" y="1248729"/>
            <a:ext cx="2109381" cy="5215820"/>
            <a:chOff x="2429828" y="1114427"/>
            <a:chExt cx="2109381" cy="5215820"/>
          </a:xfrm>
        </p:grpSpPr>
        <p:sp>
          <p:nvSpPr>
            <p:cNvPr id="53" name="Rectangle 52"/>
            <p:cNvSpPr/>
            <p:nvPr/>
          </p:nvSpPr>
          <p:spPr>
            <a:xfrm>
              <a:off x="2429828" y="1114427"/>
              <a:ext cx="2011680" cy="1154072"/>
            </a:xfrm>
            <a:prstGeom prst="rect">
              <a:avLst/>
            </a:prstGeom>
            <a:solidFill>
              <a:srgbClr val="8AC640"/>
            </a:solidFill>
            <a:ln w="11429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Complete a Fitness Assessment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online or at a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biokineticist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in the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Vitality Wellness Network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29828" y="2268497"/>
              <a:ext cx="2011680" cy="3501951"/>
            </a:xfrm>
            <a:prstGeom prst="rect">
              <a:avLst/>
            </a:prstGeom>
            <a:solidFill>
              <a:srgbClr val="FFFFFF"/>
            </a:solidFill>
            <a:ln w="11429" cap="flat" cmpd="sng" algn="ctr">
              <a:solidFill>
                <a:srgbClr val="8AC640"/>
              </a:solidFill>
              <a:prstDash val="sysDash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29828" y="5697500"/>
              <a:ext cx="2011680" cy="632747"/>
            </a:xfrm>
            <a:prstGeom prst="rect">
              <a:avLst/>
            </a:prstGeom>
            <a:solidFill>
              <a:srgbClr val="8AC640"/>
            </a:solidFill>
            <a:ln w="11429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 rot="5400000">
              <a:off x="4305533" y="3618995"/>
              <a:ext cx="369651" cy="97701"/>
            </a:xfrm>
            <a:prstGeom prst="triangle">
              <a:avLst/>
            </a:prstGeom>
            <a:solidFill>
              <a:schemeClr val="accent1"/>
            </a:solidFill>
            <a:ln w="11429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49230" y="2657219"/>
              <a:ext cx="1631236" cy="2464044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2495868" y="5838190"/>
              <a:ext cx="19656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Get 25% cash back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grpSp>
        <p:nvGrpSpPr>
          <p:cNvPr id="59" name="Group 45"/>
          <p:cNvGrpSpPr/>
          <p:nvPr/>
        </p:nvGrpSpPr>
        <p:grpSpPr>
          <a:xfrm>
            <a:off x="6899742" y="1248728"/>
            <a:ext cx="2051367" cy="5211148"/>
            <a:chOff x="6975158" y="1114426"/>
            <a:chExt cx="2051367" cy="5211148"/>
          </a:xfrm>
        </p:grpSpPr>
        <p:sp>
          <p:nvSpPr>
            <p:cNvPr id="60" name="Rectangle 59"/>
            <p:cNvSpPr/>
            <p:nvPr/>
          </p:nvSpPr>
          <p:spPr>
            <a:xfrm>
              <a:off x="6975158" y="1114426"/>
              <a:ext cx="2011680" cy="1154072"/>
            </a:xfrm>
            <a:prstGeom prst="rect">
              <a:avLst/>
            </a:prstGeom>
            <a:solidFill>
              <a:srgbClr val="8AC640"/>
            </a:solidFill>
            <a:ln w="11429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Enjoy greater cash back rewards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975158" y="2268496"/>
              <a:ext cx="2011680" cy="3501951"/>
            </a:xfrm>
            <a:prstGeom prst="rect">
              <a:avLst/>
            </a:prstGeom>
            <a:solidFill>
              <a:srgbClr val="FFFFFF"/>
            </a:solidFill>
            <a:ln w="11429" cap="flat" cmpd="sng" algn="ctr">
              <a:solidFill>
                <a:srgbClr val="8AC640"/>
              </a:solidFill>
              <a:prstDash val="sysDash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6975158" y="5684529"/>
              <a:ext cx="2011680" cy="641045"/>
              <a:chOff x="6975158" y="5145933"/>
              <a:chExt cx="2011680" cy="1001949"/>
            </a:xfrm>
            <a:solidFill>
              <a:srgbClr val="8AC640"/>
            </a:solidFill>
          </p:grpSpPr>
          <p:sp>
            <p:nvSpPr>
              <p:cNvPr id="65" name="Round Single Corner Rectangle 64"/>
              <p:cNvSpPr/>
              <p:nvPr/>
            </p:nvSpPr>
            <p:spPr>
              <a:xfrm rot="10800000" flipH="1">
                <a:off x="6975158" y="5145933"/>
                <a:ext cx="2011680" cy="1001949"/>
              </a:xfrm>
              <a:prstGeom prst="round1Rect">
                <a:avLst/>
              </a:prstGeom>
              <a:grpFill/>
              <a:ln w="11429" cap="flat" cmpd="sng" algn="ctr">
                <a:solidFill>
                  <a:srgbClr val="8AC64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975158" y="5155663"/>
                <a:ext cx="2011680" cy="988979"/>
              </a:xfrm>
              <a:prstGeom prst="rect">
                <a:avLst/>
              </a:prstGeom>
              <a:grpFill/>
              <a:ln w="11429" cap="flat" cmpd="sng" algn="ctr">
                <a:solidFill>
                  <a:srgbClr val="8AC640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3875"/>
            <a:stretch/>
          </p:blipFill>
          <p:spPr>
            <a:xfrm>
              <a:off x="7553089" y="2321180"/>
              <a:ext cx="872444" cy="3363350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6983730" y="5678726"/>
              <a:ext cx="20427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Additive to existing  rewards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grpSp>
        <p:nvGrpSpPr>
          <p:cNvPr id="67" name="Group 44"/>
          <p:cNvGrpSpPr/>
          <p:nvPr/>
        </p:nvGrpSpPr>
        <p:grpSpPr>
          <a:xfrm>
            <a:off x="4664826" y="1248729"/>
            <a:ext cx="2123459" cy="5215820"/>
            <a:chOff x="4691380" y="1114427"/>
            <a:chExt cx="2123459" cy="5215820"/>
          </a:xfrm>
        </p:grpSpPr>
        <p:sp>
          <p:nvSpPr>
            <p:cNvPr id="68" name="Rectangle 5"/>
            <p:cNvSpPr/>
            <p:nvPr/>
          </p:nvSpPr>
          <p:spPr>
            <a:xfrm>
              <a:off x="4702493" y="1114427"/>
              <a:ext cx="2011680" cy="1154072"/>
            </a:xfrm>
            <a:prstGeom prst="rect">
              <a:avLst/>
            </a:prstGeom>
            <a:solidFill>
              <a:srgbClr val="8AC640"/>
            </a:solidFill>
            <a:ln w="11429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Swipe your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HealthyGear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™ card at any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adidas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store or your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DiscoveryCard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at any </a:t>
              </a:r>
              <a:r>
                <a:rPr kumimoji="0" lang="en-GB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Totalsports</a:t>
              </a: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store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702493" y="2268497"/>
              <a:ext cx="2011680" cy="3501951"/>
            </a:xfrm>
            <a:prstGeom prst="rect">
              <a:avLst/>
            </a:prstGeom>
            <a:solidFill>
              <a:srgbClr val="FFFFFF"/>
            </a:solidFill>
            <a:ln w="11429" cap="flat" cmpd="sng" algn="ctr">
              <a:solidFill>
                <a:srgbClr val="92D050"/>
              </a:solidFill>
              <a:prstDash val="sysDash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702493" y="5697500"/>
              <a:ext cx="2011680" cy="632747"/>
            </a:xfrm>
            <a:prstGeom prst="rect">
              <a:avLst/>
            </a:prstGeom>
            <a:solidFill>
              <a:srgbClr val="8AC640"/>
            </a:solidFill>
            <a:ln w="11429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Isosceles Triangle 70"/>
            <p:cNvSpPr/>
            <p:nvPr/>
          </p:nvSpPr>
          <p:spPr>
            <a:xfrm rot="5400000">
              <a:off x="6581163" y="3618995"/>
              <a:ext cx="369651" cy="97701"/>
            </a:xfrm>
            <a:prstGeom prst="triangle">
              <a:avLst/>
            </a:prstGeom>
            <a:solidFill>
              <a:schemeClr val="accent1"/>
            </a:solidFill>
            <a:ln w="11429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31677" y="2433037"/>
              <a:ext cx="1933394" cy="1495116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35722" y="4241245"/>
              <a:ext cx="971756" cy="22826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63830" y="4666740"/>
              <a:ext cx="1218891" cy="313267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4783159" y="4263543"/>
              <a:ext cx="100123" cy="100123"/>
            </a:xfrm>
            <a:prstGeom prst="ellipse">
              <a:avLst/>
            </a:prstGeom>
            <a:solidFill>
              <a:srgbClr val="8AC640"/>
            </a:solidFill>
            <a:ln w="11429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4783159" y="4725507"/>
              <a:ext cx="100123" cy="100123"/>
            </a:xfrm>
            <a:prstGeom prst="ellipse">
              <a:avLst/>
            </a:prstGeom>
            <a:solidFill>
              <a:srgbClr val="000000"/>
            </a:solidFill>
            <a:ln w="11429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691380" y="5701030"/>
              <a:ext cx="20427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Broad national footprint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26720" y="1066800"/>
            <a:ext cx="3995155" cy="563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4B8D"/>
              </a:solidFill>
            </a:endParaRPr>
          </a:p>
        </p:txBody>
      </p:sp>
      <p:sp>
        <p:nvSpPr>
          <p:cNvPr id="204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Case study: </a:t>
            </a:r>
            <a:r>
              <a:rPr lang="en-ZA" dirty="0" err="1" smtClean="0"/>
              <a:t>HealthyGear</a:t>
            </a:r>
            <a:r>
              <a:rPr lang="en-ZA" dirty="0" smtClean="0"/>
              <a:t>™ Benefit</a:t>
            </a:r>
            <a:endParaRPr lang="en-ZA" b="1" dirty="0" smtClean="0">
              <a:latin typeface="Calibri" pitchFamily="34" charset="0"/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181" b="23360"/>
          <a:stretch>
            <a:fillRect/>
          </a:stretch>
        </p:blipFill>
        <p:spPr bwMode="auto">
          <a:xfrm>
            <a:off x="143603" y="1972057"/>
            <a:ext cx="4489357" cy="450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478"/>
          <a:stretch>
            <a:fillRect/>
          </a:stretch>
        </p:blipFill>
        <p:spPr bwMode="auto">
          <a:xfrm>
            <a:off x="172549" y="845821"/>
            <a:ext cx="4319442" cy="114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20435" y="3677920"/>
            <a:ext cx="3624845" cy="208280"/>
          </a:xfrm>
          <a:prstGeom prst="rect">
            <a:avLst/>
          </a:prstGeom>
          <a:noFill/>
          <a:ln w="19050">
            <a:solidFill>
              <a:srgbClr val="8AC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1"/>
          <p:cNvGrpSpPr/>
          <p:nvPr/>
        </p:nvGrpSpPr>
        <p:grpSpPr>
          <a:xfrm rot="21152917">
            <a:off x="5740594" y="1953566"/>
            <a:ext cx="2956826" cy="2007053"/>
            <a:chOff x="4803191" y="2685083"/>
            <a:chExt cx="2956826" cy="2007053"/>
          </a:xfrm>
        </p:grpSpPr>
        <p:sp>
          <p:nvSpPr>
            <p:cNvPr id="15" name="Rectangle 14"/>
            <p:cNvSpPr/>
            <p:nvPr/>
          </p:nvSpPr>
          <p:spPr>
            <a:xfrm>
              <a:off x="4803457" y="2685083"/>
              <a:ext cx="2956560" cy="2004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AC64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004B8D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03191" y="2706460"/>
              <a:ext cx="2956560" cy="198567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4B8D"/>
                  </a:solidFill>
                  <a:latin typeface="+mn-lt"/>
                  <a:ea typeface="+mn-ea"/>
                </a:rPr>
                <a:t>Total Value of Purchases: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4B8D"/>
                  </a:solidFill>
                  <a:latin typeface="+mn-lt"/>
                  <a:ea typeface="+mn-ea"/>
                </a:rPr>
                <a:t>R 1,047</a:t>
              </a:r>
              <a:endParaRPr lang="en-US" b="1" dirty="0">
                <a:solidFill>
                  <a:srgbClr val="004B8D"/>
                </a:solidFill>
                <a:latin typeface="+mn-lt"/>
                <a:ea typeface="+mn-e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4B8D"/>
                </a:solidFill>
                <a:latin typeface="+mn-lt"/>
                <a:ea typeface="+mn-e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>
                  <a:solidFill>
                    <a:srgbClr val="004B8D"/>
                  </a:solidFill>
                  <a:latin typeface="+mn-lt"/>
                  <a:ea typeface="+mn-ea"/>
                </a:rPr>
                <a:t>HealthyGear</a:t>
              </a:r>
              <a:r>
                <a:rPr lang="en-US" dirty="0">
                  <a:solidFill>
                    <a:srgbClr val="004B8D"/>
                  </a:solidFill>
                  <a:latin typeface="+mn-lt"/>
                  <a:ea typeface="+mn-ea"/>
                </a:rPr>
                <a:t>™ cash back: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4B8D"/>
                  </a:solidFill>
                  <a:latin typeface="+mn-lt"/>
                  <a:ea typeface="+mn-ea"/>
                </a:rPr>
                <a:t>R261.75</a:t>
              </a:r>
              <a:endParaRPr lang="en-US" b="1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8189" y="2991924"/>
            <a:ext cx="3889057" cy="325266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60670" y="6100128"/>
            <a:ext cx="298323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/>
          <p:cNvGrpSpPr/>
          <p:nvPr/>
        </p:nvGrpSpPr>
        <p:grpSpPr>
          <a:xfrm>
            <a:off x="6543675" y="1349583"/>
            <a:ext cx="2438400" cy="2950380"/>
            <a:chOff x="6543675" y="1349583"/>
            <a:chExt cx="2438400" cy="2950380"/>
          </a:xfrm>
        </p:grpSpPr>
        <p:sp>
          <p:nvSpPr>
            <p:cNvPr id="108" name="Rounded Rectangle 107"/>
            <p:cNvSpPr/>
            <p:nvPr/>
          </p:nvSpPr>
          <p:spPr>
            <a:xfrm>
              <a:off x="6543675" y="1349583"/>
              <a:ext cx="2438400" cy="411480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36576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970395" y="1832651"/>
              <a:ext cx="2011680" cy="847257"/>
            </a:xfrm>
            <a:prstGeom prst="rect">
              <a:avLst/>
            </a:prstGeom>
            <a:solidFill>
              <a:schemeClr val="tx2"/>
            </a:solidFill>
            <a:ln w="11429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MedSaver</a:t>
              </a:r>
              <a:endParaRPr kumimoji="0" lang="en-US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6543675" y="2788288"/>
              <a:ext cx="2438400" cy="408623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347FB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36576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6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11" name="Group 83"/>
            <p:cNvGrpSpPr/>
            <p:nvPr/>
          </p:nvGrpSpPr>
          <p:grpSpPr>
            <a:xfrm>
              <a:off x="6970395" y="3312411"/>
              <a:ext cx="2011680" cy="987552"/>
              <a:chOff x="6970395" y="3141388"/>
              <a:chExt cx="2011680" cy="987552"/>
            </a:xfrm>
          </p:grpSpPr>
          <p:sp>
            <p:nvSpPr>
              <p:cNvPr id="112" name="Round Same Side Corner Rectangle 111"/>
              <p:cNvSpPr/>
              <p:nvPr/>
            </p:nvSpPr>
            <p:spPr>
              <a:xfrm rot="10800000">
                <a:off x="6970395" y="3141388"/>
                <a:ext cx="2011680" cy="987552"/>
              </a:xfrm>
              <a:prstGeom prst="round2SameRect">
                <a:avLst>
                  <a:gd name="adj1" fmla="val 13266"/>
                  <a:gd name="adj2" fmla="val 0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004B8D"/>
                </a:solidFill>
                <a:prstDash val="solid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13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946" t="25622" r="55535" b="11791"/>
              <a:stretch>
                <a:fillRect/>
              </a:stretch>
            </p:blipFill>
            <p:spPr bwMode="auto">
              <a:xfrm>
                <a:off x="7023100" y="3263485"/>
                <a:ext cx="669925" cy="723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4" name="TextBox 113"/>
              <p:cNvSpPr txBox="1"/>
              <p:nvPr/>
            </p:nvSpPr>
            <p:spPr>
              <a:xfrm>
                <a:off x="7722646" y="3281563"/>
                <a:ext cx="1091943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B8D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Go for a Vitality Check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Bringing down the costs of healthy living for members</a:t>
            </a:r>
            <a:endParaRPr lang="en-GB" dirty="0"/>
          </a:p>
        </p:txBody>
      </p:sp>
      <p:sp>
        <p:nvSpPr>
          <p:cNvPr id="58" name="Isosceles Triangle 57"/>
          <p:cNvSpPr/>
          <p:nvPr/>
        </p:nvSpPr>
        <p:spPr>
          <a:xfrm rot="5400000">
            <a:off x="6770767" y="1404749"/>
            <a:ext cx="422116" cy="284162"/>
          </a:xfrm>
          <a:prstGeom prst="triangle">
            <a:avLst/>
          </a:prstGeom>
          <a:solidFill>
            <a:schemeClr val="accent1"/>
          </a:solidFill>
          <a:ln w="11429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9" name="Group 88"/>
          <p:cNvGrpSpPr/>
          <p:nvPr/>
        </p:nvGrpSpPr>
        <p:grpSpPr>
          <a:xfrm>
            <a:off x="166688" y="1346722"/>
            <a:ext cx="6839560" cy="1333186"/>
            <a:chOff x="166688" y="1040444"/>
            <a:chExt cx="6839560" cy="1333186"/>
          </a:xfrm>
        </p:grpSpPr>
        <p:grpSp>
          <p:nvGrpSpPr>
            <p:cNvPr id="60" name="Group 82"/>
            <p:cNvGrpSpPr/>
            <p:nvPr/>
          </p:nvGrpSpPr>
          <p:grpSpPr>
            <a:xfrm>
              <a:off x="166688" y="1040444"/>
              <a:ext cx="6732587" cy="1333186"/>
              <a:chOff x="166688" y="1040444"/>
              <a:chExt cx="6732587" cy="133318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57213" y="1526373"/>
                <a:ext cx="2011680" cy="847257"/>
              </a:xfrm>
              <a:prstGeom prst="rect">
                <a:avLst/>
              </a:prstGeom>
              <a:solidFill>
                <a:srgbClr val="F7931E"/>
              </a:solidFill>
              <a:ln w="11429" cap="flat" cmpd="sng" algn="ctr">
                <a:solidFill>
                  <a:srgbClr val="F7931E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250821" y="1805428"/>
                <a:ext cx="1398757" cy="30777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HealthyFood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sym typeface="Symbol"/>
                  </a:rPr>
                  <a:t>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0604" y="1650263"/>
                <a:ext cx="630966" cy="644351"/>
              </a:xfrm>
              <a:prstGeom prst="rect">
                <a:avLst/>
              </a:prstGeom>
            </p:spPr>
          </p:pic>
          <p:sp>
            <p:nvSpPr>
              <p:cNvPr id="65" name="Rectangle 64"/>
              <p:cNvSpPr/>
              <p:nvPr/>
            </p:nvSpPr>
            <p:spPr>
              <a:xfrm>
                <a:off x="4848821" y="1526373"/>
                <a:ext cx="2011680" cy="847257"/>
              </a:xfrm>
              <a:prstGeom prst="rect">
                <a:avLst/>
              </a:prstGeom>
              <a:solidFill>
                <a:srgbClr val="44C8F5"/>
              </a:solidFill>
              <a:ln w="11429" cap="flat" cmpd="sng" algn="ctr">
                <a:solidFill>
                  <a:srgbClr val="44C8F5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917899" y="1650529"/>
                <a:ext cx="635802" cy="649224"/>
              </a:xfrm>
              <a:prstGeom prst="rect">
                <a:avLst/>
              </a:prstGeom>
            </p:spPr>
          </p:pic>
          <p:sp>
            <p:nvSpPr>
              <p:cNvPr id="67" name="Rectangle 66"/>
              <p:cNvSpPr/>
              <p:nvPr/>
            </p:nvSpPr>
            <p:spPr>
              <a:xfrm>
                <a:off x="2713251" y="1526373"/>
                <a:ext cx="2011680" cy="847257"/>
              </a:xfrm>
              <a:prstGeom prst="rect">
                <a:avLst/>
              </a:prstGeom>
              <a:solidFill>
                <a:srgbClr val="8AC640"/>
              </a:solidFill>
              <a:ln w="11429" cap="flat" cmpd="sng" algn="ctr">
                <a:solidFill>
                  <a:srgbClr val="8AC640"/>
                </a:solidFill>
                <a:prstDash val="solid"/>
              </a:ln>
              <a:effectLst/>
            </p:spPr>
            <p:txBody>
              <a:bodyPr lIns="45720" rIns="4572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67041" y="1650529"/>
                <a:ext cx="635802" cy="649224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3429546" y="1805864"/>
                <a:ext cx="1398757" cy="30777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HealthyGear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sym typeface="Symbol"/>
                  </a:rPr>
                  <a:t>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333374" y="1043305"/>
                <a:ext cx="6565901" cy="411480"/>
              </a:xfrm>
              <a:prstGeom prst="roundRect">
                <a:avLst/>
              </a:prstGeom>
              <a:solidFill>
                <a:srgbClr val="FFFFFF"/>
              </a:solidFill>
              <a:ln w="1905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36576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B8D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Activate online at www.discovery.co.za and get 10% cash back</a:t>
                </a: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66688" y="1040444"/>
                <a:ext cx="406400" cy="406400"/>
              </a:xfrm>
              <a:prstGeom prst="ellipse">
                <a:avLst/>
              </a:prstGeom>
              <a:solidFill>
                <a:schemeClr val="tx2"/>
              </a:solidFill>
              <a:ln w="1905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1</a:t>
                </a:r>
                <a:endPara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5607491" y="1799468"/>
              <a:ext cx="1398757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rPr>
                <a:t>HealthyCare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sym typeface="Symbol"/>
                </a:rPr>
                <a:t>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grpSp>
        <p:nvGrpSpPr>
          <p:cNvPr id="72" name="Group 87"/>
          <p:cNvGrpSpPr/>
          <p:nvPr/>
        </p:nvGrpSpPr>
        <p:grpSpPr>
          <a:xfrm>
            <a:off x="166688" y="4411080"/>
            <a:ext cx="6732587" cy="2330288"/>
            <a:chOff x="166688" y="4070512"/>
            <a:chExt cx="6732587" cy="2330288"/>
          </a:xfrm>
        </p:grpSpPr>
        <p:sp>
          <p:nvSpPr>
            <p:cNvPr id="73" name="Round Same Side Corner Rectangle 72"/>
            <p:cNvSpPr/>
            <p:nvPr/>
          </p:nvSpPr>
          <p:spPr>
            <a:xfrm rot="10800000">
              <a:off x="557213" y="4586294"/>
              <a:ext cx="2011680" cy="1814506"/>
            </a:xfrm>
            <a:prstGeom prst="round2SameRect">
              <a:avLst>
                <a:gd name="adj1" fmla="val 9108"/>
                <a:gd name="adj2" fmla="val 0"/>
              </a:avLst>
            </a:prstGeom>
            <a:solidFill>
              <a:sysClr val="window" lastClr="FFFFFF"/>
            </a:solidFill>
            <a:ln w="19050" cap="flat" cmpd="sng" algn="ctr">
              <a:solidFill>
                <a:srgbClr val="F7931E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7213" y="4630184"/>
              <a:ext cx="1995487" cy="71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Additional </a:t>
              </a:r>
              <a:r>
                <a:rPr kumimoji="0" lang="en-GB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DiscoveryCard</a:t>
              </a: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 rewards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333374" y="4070512"/>
              <a:ext cx="6565901" cy="411480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36576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Improve your Vitality status and get even more rewards</a:t>
              </a:r>
              <a:endParaRPr kumimoji="0" lang="en-ZA" sz="1400" b="1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66688" y="4079081"/>
              <a:ext cx="406400" cy="406400"/>
            </a:xfrm>
            <a:prstGeom prst="ellipse">
              <a:avLst/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</a:t>
              </a:r>
              <a:endPara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Round Same Side Corner Rectangle 76"/>
            <p:cNvSpPr/>
            <p:nvPr/>
          </p:nvSpPr>
          <p:spPr>
            <a:xfrm rot="10800000">
              <a:off x="4881722" y="4586293"/>
              <a:ext cx="2011680" cy="1814506"/>
            </a:xfrm>
            <a:prstGeom prst="round2SameRect">
              <a:avLst>
                <a:gd name="adj1" fmla="val 7279"/>
                <a:gd name="adj2" fmla="val 0"/>
              </a:avLst>
            </a:prstGeom>
            <a:solidFill>
              <a:sysClr val="window" lastClr="FFFFFF"/>
            </a:solidFill>
            <a:ln w="19050" cap="flat" cmpd="sng" algn="ctr">
              <a:solidFill>
                <a:srgbClr val="44C8F5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914900" y="4630184"/>
              <a:ext cx="1965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Up to 40% when swiping your Vitality Clicks </a:t>
              </a:r>
              <a:r>
                <a:rPr kumimoji="0" lang="en-GB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ClubCard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pic>
          <p:nvPicPr>
            <p:cNvPr id="79" name="Picture 78" descr="HEALTHY_CARE.png"/>
            <p:cNvPicPr>
              <a:picLocks noChangeAspect="1"/>
            </p:cNvPicPr>
            <p:nvPr/>
          </p:nvPicPr>
          <p:blipFill>
            <a:blip r:embed="rId6" cstate="print"/>
            <a:srcRect l="22292" t="27500" r="18333" b="31076"/>
            <a:stretch>
              <a:fillRect/>
            </a:stretch>
          </p:blipFill>
          <p:spPr>
            <a:xfrm>
              <a:off x="5255896" y="5560695"/>
              <a:ext cx="1076324" cy="750909"/>
            </a:xfrm>
            <a:prstGeom prst="rect">
              <a:avLst/>
            </a:prstGeom>
          </p:spPr>
        </p:pic>
        <p:pic>
          <p:nvPicPr>
            <p:cNvPr id="80" name="Picture 79" descr="HEALTHY_FOOD.png"/>
            <p:cNvPicPr>
              <a:picLocks noChangeAspect="1"/>
            </p:cNvPicPr>
            <p:nvPr/>
          </p:nvPicPr>
          <p:blipFill>
            <a:blip r:embed="rId7" cstate="print"/>
            <a:srcRect l="23125" t="26250" r="17500" b="31076"/>
            <a:stretch>
              <a:fillRect/>
            </a:stretch>
          </p:blipFill>
          <p:spPr>
            <a:xfrm>
              <a:off x="974565" y="5538078"/>
              <a:ext cx="1078660" cy="775247"/>
            </a:xfrm>
            <a:prstGeom prst="rect">
              <a:avLst/>
            </a:prstGeom>
          </p:spPr>
        </p:pic>
        <p:sp>
          <p:nvSpPr>
            <p:cNvPr id="81" name="Round Same Side Corner Rectangle 80"/>
            <p:cNvSpPr/>
            <p:nvPr/>
          </p:nvSpPr>
          <p:spPr>
            <a:xfrm rot="10800000">
              <a:off x="2713990" y="4586294"/>
              <a:ext cx="2011680" cy="1814506"/>
            </a:xfrm>
            <a:prstGeom prst="round2SameRect">
              <a:avLst>
                <a:gd name="adj1" fmla="val 8625"/>
                <a:gd name="adj2" fmla="val 0"/>
              </a:avLst>
            </a:prstGeom>
            <a:solidFill>
              <a:sysClr val="window" lastClr="FFFFFF"/>
            </a:solidFill>
            <a:ln w="19050" cap="flat" cmpd="sng" algn="ctr">
              <a:solidFill>
                <a:srgbClr val="8AC64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741613" y="4630184"/>
              <a:ext cx="1967547" cy="915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Up to 45% when paying with your </a:t>
              </a:r>
              <a:r>
                <a:rPr kumimoji="0" lang="en-GB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DiscoveryCard</a:t>
              </a: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 at </a:t>
              </a:r>
              <a:r>
                <a:rPr kumimoji="0" lang="en-GB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rPr>
                <a:t>Totalsports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pic>
          <p:nvPicPr>
            <p:cNvPr id="83" name="Picture 82" descr="HEALTHY_GEAR.png"/>
            <p:cNvPicPr>
              <a:picLocks noChangeAspect="1"/>
            </p:cNvPicPr>
            <p:nvPr/>
          </p:nvPicPr>
          <p:blipFill>
            <a:blip r:embed="rId8" cstate="print"/>
            <a:srcRect l="22917" t="27083" r="18542" b="33369"/>
            <a:stretch>
              <a:fillRect/>
            </a:stretch>
          </p:blipFill>
          <p:spPr>
            <a:xfrm>
              <a:off x="3108966" y="5547267"/>
              <a:ext cx="1064344" cy="719032"/>
            </a:xfrm>
            <a:prstGeom prst="rect">
              <a:avLst/>
            </a:prstGeom>
          </p:spPr>
        </p:pic>
      </p:grpSp>
      <p:sp>
        <p:nvSpPr>
          <p:cNvPr id="87" name="Isosceles Triangle 86"/>
          <p:cNvSpPr/>
          <p:nvPr/>
        </p:nvSpPr>
        <p:spPr>
          <a:xfrm rot="5400000">
            <a:off x="6766957" y="2848739"/>
            <a:ext cx="422116" cy="284162"/>
          </a:xfrm>
          <a:prstGeom prst="triangle">
            <a:avLst/>
          </a:prstGeom>
          <a:solidFill>
            <a:schemeClr val="accent1"/>
          </a:solidFill>
          <a:ln w="11429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8" name="Group 83"/>
          <p:cNvGrpSpPr/>
          <p:nvPr/>
        </p:nvGrpSpPr>
        <p:grpSpPr>
          <a:xfrm>
            <a:off x="166688" y="2785427"/>
            <a:ext cx="6732587" cy="1514536"/>
            <a:chOff x="166688" y="2479149"/>
            <a:chExt cx="6732587" cy="1514536"/>
          </a:xfrm>
        </p:grpSpPr>
        <p:grpSp>
          <p:nvGrpSpPr>
            <p:cNvPr id="89" name="Group 80"/>
            <p:cNvGrpSpPr/>
            <p:nvPr/>
          </p:nvGrpSpPr>
          <p:grpSpPr>
            <a:xfrm>
              <a:off x="557213" y="3006133"/>
              <a:ext cx="2011680" cy="987552"/>
              <a:chOff x="557213" y="3141388"/>
              <a:chExt cx="2011680" cy="987552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557213" y="3141388"/>
                <a:ext cx="2011680" cy="98755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F7931E"/>
                </a:solidFill>
                <a:prstDash val="solid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01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741" t="26806" r="57433" b="6688"/>
              <a:stretch>
                <a:fillRect/>
              </a:stretch>
            </p:blipFill>
            <p:spPr bwMode="auto">
              <a:xfrm>
                <a:off x="614139" y="3263485"/>
                <a:ext cx="663575" cy="717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" name="TextBox 101"/>
              <p:cNvSpPr txBox="1"/>
              <p:nvPr/>
            </p:nvSpPr>
            <p:spPr>
              <a:xfrm>
                <a:off x="1245027" y="3178970"/>
                <a:ext cx="1193373" cy="91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B8D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Complete a Personal Health Review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</p:grpSp>
        <p:grpSp>
          <p:nvGrpSpPr>
            <p:cNvPr id="90" name="Group 81"/>
            <p:cNvGrpSpPr/>
            <p:nvPr/>
          </p:nvGrpSpPr>
          <p:grpSpPr>
            <a:xfrm>
              <a:off x="4878070" y="3006133"/>
              <a:ext cx="2011680" cy="987552"/>
              <a:chOff x="2694940" y="3141388"/>
              <a:chExt cx="2011680" cy="987552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2694940" y="3141388"/>
                <a:ext cx="2011680" cy="98755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44C8F5"/>
                </a:solidFill>
                <a:prstDash val="solid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98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946" t="25622" r="55535" b="11791"/>
              <a:stretch>
                <a:fillRect/>
              </a:stretch>
            </p:blipFill>
            <p:spPr bwMode="auto">
              <a:xfrm>
                <a:off x="2758080" y="3263485"/>
                <a:ext cx="669925" cy="723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3458898" y="3281563"/>
                <a:ext cx="1091943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B8D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Go for a Vitality Check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</p:grpSp>
        <p:grpSp>
          <p:nvGrpSpPr>
            <p:cNvPr id="91" name="Group 82"/>
            <p:cNvGrpSpPr/>
            <p:nvPr/>
          </p:nvGrpSpPr>
          <p:grpSpPr>
            <a:xfrm>
              <a:off x="2706687" y="3006133"/>
              <a:ext cx="2011680" cy="987552"/>
              <a:chOff x="4832667" y="3141388"/>
              <a:chExt cx="2011680" cy="987552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4832667" y="3141388"/>
                <a:ext cx="2011680" cy="98755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8AC640"/>
                </a:solidFill>
                <a:prstDash val="solid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v</a:t>
                </a: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95" name="Picture 7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024" t="21041" r="61942" b="10123"/>
              <a:stretch>
                <a:fillRect/>
              </a:stretch>
            </p:blipFill>
            <p:spPr bwMode="auto">
              <a:xfrm>
                <a:off x="4899535" y="3263485"/>
                <a:ext cx="663576" cy="721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5543979" y="3281563"/>
                <a:ext cx="11827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B8D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Have a Fitness Assessment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</p:grpSp>
        <p:sp>
          <p:nvSpPr>
            <p:cNvPr id="92" name="Rounded Rectangle 91"/>
            <p:cNvSpPr/>
            <p:nvPr/>
          </p:nvSpPr>
          <p:spPr>
            <a:xfrm>
              <a:off x="333374" y="2482010"/>
              <a:ext cx="6565901" cy="408623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36576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Know your health and get 25% cash back</a:t>
              </a:r>
              <a:endParaRPr kumimoji="0" lang="en-ZA" sz="1400" b="1" i="0" u="none" strike="noStrike" kern="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66688" y="2479149"/>
              <a:ext cx="406400" cy="406400"/>
            </a:xfrm>
            <a:prstGeom prst="ellipse">
              <a:avLst/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endPara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8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Vitality strategies for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617741" y="1558925"/>
            <a:ext cx="2834640" cy="1126580"/>
          </a:xfrm>
          <a:prstGeom prst="rect">
            <a:avLst/>
          </a:prstGeom>
          <a:solidFill>
            <a:srgbClr val="FFFFFF">
              <a:lumMod val="95000"/>
            </a:srgbClr>
          </a:solidFill>
          <a:ln w="11429" cap="flat" cmpd="sng" algn="ctr">
            <a:solidFill>
              <a:srgbClr val="FFFFFF">
                <a:lumMod val="95000"/>
              </a:srgbClr>
            </a:solidFill>
            <a:prstDash val="solid"/>
          </a:ln>
          <a:effectLst/>
        </p:spPr>
        <p:txBody>
          <a:bodyPr lIns="91440" r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 engagement through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HealthyLiving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™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06126" y="1558925"/>
            <a:ext cx="2834141" cy="1126580"/>
          </a:xfrm>
          <a:prstGeom prst="rect">
            <a:avLst/>
          </a:prstGeom>
          <a:solidFill>
            <a:schemeClr val="accent1"/>
          </a:solidFill>
          <a:ln w="11429" cap="flat" cmpd="sng" algn="ctr">
            <a:solidFill>
              <a:schemeClr val="accent1"/>
            </a:solidFill>
            <a:prstDash val="solid"/>
          </a:ln>
          <a:effectLst/>
        </p:spPr>
        <p:txBody>
          <a:bodyPr lIns="91440" r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Refine and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optimise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incentive structures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ound Single Corner Rectangle 11"/>
          <p:cNvSpPr/>
          <p:nvPr/>
        </p:nvSpPr>
        <p:spPr>
          <a:xfrm rot="10800000" flipH="1">
            <a:off x="4617680" y="2683751"/>
            <a:ext cx="2834640" cy="3104273"/>
          </a:xfrm>
          <a:prstGeom prst="round1Rect">
            <a:avLst>
              <a:gd name="adj" fmla="val 11630"/>
            </a:avLst>
          </a:prstGeom>
          <a:solidFill>
            <a:sysClr val="window" lastClr="FFFFFF"/>
          </a:solidFill>
          <a:ln w="19050" cap="flat" cmpd="sng" algn="ctr">
            <a:solidFill>
              <a:schemeClr val="accent1"/>
            </a:solidFill>
            <a:prstDash val="sysDot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ound Single Corner Rectangle 12"/>
          <p:cNvSpPr/>
          <p:nvPr/>
        </p:nvSpPr>
        <p:spPr>
          <a:xfrm rot="10800000">
            <a:off x="1617742" y="2683751"/>
            <a:ext cx="2834640" cy="3104273"/>
          </a:xfrm>
          <a:prstGeom prst="round1Rect">
            <a:avLst>
              <a:gd name="adj" fmla="val 12080"/>
            </a:avLst>
          </a:prstGeom>
          <a:solidFill>
            <a:sysClr val="window" lastClr="FFFFFF"/>
          </a:solidFill>
          <a:ln w="19050" cap="flat" cmpd="sng" algn="ctr">
            <a:solidFill>
              <a:srgbClr val="FFFFFF">
                <a:lumMod val="95000"/>
              </a:srgbClr>
            </a:solidFill>
            <a:prstDash val="sysDot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2182" y="3076309"/>
            <a:ext cx="2245757" cy="2295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0526" y="3003651"/>
            <a:ext cx="2428403" cy="242840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Refining the Vitality program in 2012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549274" y="1226011"/>
            <a:ext cx="8061325" cy="1661160"/>
            <a:chOff x="549274" y="1043940"/>
            <a:chExt cx="8061325" cy="1661160"/>
          </a:xfrm>
        </p:grpSpPr>
        <p:sp>
          <p:nvSpPr>
            <p:cNvPr id="29" name="Round Single Corner Rectangle 28"/>
            <p:cNvSpPr/>
            <p:nvPr/>
          </p:nvSpPr>
          <p:spPr>
            <a:xfrm>
              <a:off x="835024" y="1059180"/>
              <a:ext cx="7775575" cy="1645920"/>
            </a:xfrm>
            <a:prstGeom prst="round1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lIns="457200" rIns="192024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Improving the clinical efficacy of the points allocation through a shift to outcomes based points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49274" y="1043940"/>
              <a:ext cx="571500" cy="571500"/>
            </a:xfrm>
            <a:prstGeom prst="ellipse">
              <a:avLst/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9274" y="3107390"/>
            <a:ext cx="8061325" cy="1661160"/>
            <a:chOff x="549274" y="2925319"/>
            <a:chExt cx="8061325" cy="1661160"/>
          </a:xfrm>
        </p:grpSpPr>
        <p:sp>
          <p:nvSpPr>
            <p:cNvPr id="32" name="Round Single Corner Rectangle 31"/>
            <p:cNvSpPr/>
            <p:nvPr/>
          </p:nvSpPr>
          <p:spPr>
            <a:xfrm>
              <a:off x="835024" y="2940559"/>
              <a:ext cx="7775575" cy="1645920"/>
            </a:xfrm>
            <a:prstGeom prst="round1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457200" rIns="219456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Use the benefit design to drive increased levels of physical activity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9274" y="2925319"/>
              <a:ext cx="571500" cy="571500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9275" y="5080208"/>
            <a:ext cx="8061325" cy="1661160"/>
            <a:chOff x="549275" y="4898137"/>
            <a:chExt cx="8061325" cy="1661160"/>
          </a:xfrm>
        </p:grpSpPr>
        <p:sp>
          <p:nvSpPr>
            <p:cNvPr id="35" name="Round Single Corner Rectangle 34"/>
            <p:cNvSpPr/>
            <p:nvPr/>
          </p:nvSpPr>
          <p:spPr>
            <a:xfrm>
              <a:off x="835025" y="4913377"/>
              <a:ext cx="7775575" cy="1645920"/>
            </a:xfrm>
            <a:prstGeom prst="round1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Integrate and simplify Card rewards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549275" y="4898137"/>
              <a:ext cx="571500" cy="571500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Incentivise</a:t>
            </a:r>
            <a:r>
              <a:rPr lang="en-US" dirty="0" smtClean="0"/>
              <a:t> improved health and fitness results</a:t>
            </a:r>
            <a:endParaRPr lang="en-US" dirty="0"/>
          </a:p>
        </p:txBody>
      </p:sp>
      <p:grpSp>
        <p:nvGrpSpPr>
          <p:cNvPr id="2" name="Group 25"/>
          <p:cNvGrpSpPr/>
          <p:nvPr/>
        </p:nvGrpSpPr>
        <p:grpSpPr>
          <a:xfrm>
            <a:off x="203200" y="1397686"/>
            <a:ext cx="8541689" cy="2259913"/>
            <a:chOff x="203200" y="1397686"/>
            <a:chExt cx="8541689" cy="2259913"/>
          </a:xfrm>
        </p:grpSpPr>
        <p:sp>
          <p:nvSpPr>
            <p:cNvPr id="11" name="TextBox 10"/>
            <p:cNvSpPr txBox="1"/>
            <p:nvPr/>
          </p:nvSpPr>
          <p:spPr>
            <a:xfrm>
              <a:off x="203200" y="2325469"/>
              <a:ext cx="132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4B8D"/>
                  </a:solidFill>
                  <a:latin typeface="+mn-lt"/>
                  <a:ea typeface="+mn-ea"/>
                </a:rPr>
                <a:t>Vitality Check</a:t>
              </a:r>
              <a:endParaRPr lang="en-US" sz="1600" b="1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0976" y="1676400"/>
              <a:ext cx="2363824" cy="1712084"/>
            </a:xfrm>
            <a:prstGeom prst="rect">
              <a:avLst/>
            </a:prstGeom>
          </p:spPr>
        </p:pic>
        <p:sp>
          <p:nvSpPr>
            <p:cNvPr id="13" name="Rounded Rectangular Callout 12"/>
            <p:cNvSpPr/>
            <p:nvPr/>
          </p:nvSpPr>
          <p:spPr>
            <a:xfrm>
              <a:off x="4652010" y="1397686"/>
              <a:ext cx="4092879" cy="2195144"/>
            </a:xfrm>
            <a:prstGeom prst="wedgeRoundRectCallout">
              <a:avLst>
                <a:gd name="adj1" fmla="val -61965"/>
                <a:gd name="adj2" fmla="val -1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44038" y="1541915"/>
              <a:ext cx="3872062" cy="1891664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rot="5400000" flipH="1" flipV="1">
              <a:off x="801687" y="2630486"/>
              <a:ext cx="2054224" cy="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7"/>
          <p:cNvGrpSpPr/>
          <p:nvPr/>
        </p:nvGrpSpPr>
        <p:grpSpPr>
          <a:xfrm>
            <a:off x="43774" y="3973513"/>
            <a:ext cx="8795426" cy="2271711"/>
            <a:chOff x="43774" y="3973513"/>
            <a:chExt cx="8795426" cy="2271711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2133600" y="3973513"/>
              <a:ext cx="6705600" cy="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3774" y="4916269"/>
              <a:ext cx="1785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4B8D"/>
                  </a:solidFill>
                  <a:latin typeface="+mn-lt"/>
                  <a:ea typeface="+mn-ea"/>
                </a:rPr>
                <a:t>Fitness Assessment</a:t>
              </a:r>
              <a:endParaRPr lang="en-US" sz="1600" b="1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5400000" flipH="1" flipV="1">
              <a:off x="801689" y="5218111"/>
              <a:ext cx="2054224" cy="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24"/>
            <p:cNvGrpSpPr>
              <a:grpSpLocks noChangeAspect="1"/>
            </p:cNvGrpSpPr>
            <p:nvPr/>
          </p:nvGrpSpPr>
          <p:grpSpPr>
            <a:xfrm>
              <a:off x="3627438" y="4078287"/>
              <a:ext cx="4148796" cy="2095501"/>
              <a:chOff x="2370138" y="4078287"/>
              <a:chExt cx="4148796" cy="2095501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70138" y="4078287"/>
                <a:ext cx="4148796" cy="2095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632710" y="5844540"/>
                <a:ext cx="15201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 smtClean="0">
                    <a:solidFill>
                      <a:prstClr val="white"/>
                    </a:solidFill>
                    <a:latin typeface="+mn-lt"/>
                    <a:ea typeface="+mn-ea"/>
                  </a:rPr>
                  <a:t>Participation: 3 000</a:t>
                </a:r>
                <a:endParaRPr lang="en-US" sz="1000" b="1" dirty="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632710" y="5632370"/>
                <a:ext cx="152019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smtClean="0">
                    <a:solidFill>
                      <a:prstClr val="white"/>
                    </a:solidFill>
                    <a:latin typeface="+mn-lt"/>
                    <a:ea typeface="+mn-ea"/>
                  </a:rPr>
                  <a:t>Level 2: 7 500 </a:t>
                </a:r>
                <a:endParaRPr lang="en-US" sz="1100" b="1" dirty="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632710" y="5397341"/>
                <a:ext cx="152019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smtClean="0">
                    <a:solidFill>
                      <a:srgbClr val="666666">
                        <a:lumMod val="50000"/>
                      </a:srgbClr>
                    </a:solidFill>
                    <a:latin typeface="+mn-lt"/>
                    <a:ea typeface="+mn-ea"/>
                  </a:rPr>
                  <a:t>Level 3:  10 000</a:t>
                </a:r>
                <a:endParaRPr lang="en-US" sz="1100" b="1" dirty="0">
                  <a:solidFill>
                    <a:srgbClr val="666666">
                      <a:lumMod val="50000"/>
                    </a:srgb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632710" y="5116592"/>
                <a:ext cx="152019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smtClean="0">
                    <a:solidFill>
                      <a:prstClr val="white"/>
                    </a:solidFill>
                    <a:latin typeface="+mn-lt"/>
                    <a:ea typeface="+mn-ea"/>
                  </a:rPr>
                  <a:t>Level 4: 13 000 </a:t>
                </a:r>
                <a:endParaRPr lang="en-US" sz="1100" b="1" dirty="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632710" y="4767263"/>
                <a:ext cx="152019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 smtClean="0">
                    <a:solidFill>
                      <a:prstClr val="white"/>
                    </a:solidFill>
                    <a:latin typeface="+mn-lt"/>
                    <a:ea typeface="+mn-ea"/>
                  </a:rPr>
                  <a:t>Level 5: 15 000 </a:t>
                </a:r>
                <a:endParaRPr lang="en-US" sz="1100" b="1" dirty="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185657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Refining the Vitality program in 2012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549274" y="1226011"/>
            <a:ext cx="8061325" cy="1661160"/>
            <a:chOff x="549274" y="1043940"/>
            <a:chExt cx="8061325" cy="1661160"/>
          </a:xfrm>
        </p:grpSpPr>
        <p:sp>
          <p:nvSpPr>
            <p:cNvPr id="29" name="Round Single Corner Rectangle 28"/>
            <p:cNvSpPr/>
            <p:nvPr/>
          </p:nvSpPr>
          <p:spPr>
            <a:xfrm>
              <a:off x="835024" y="1059180"/>
              <a:ext cx="7775575" cy="1645920"/>
            </a:xfrm>
            <a:prstGeom prst="round1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457200" rIns="192024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Improving the clinical efficacy of the points allocation through a shift to outcomes based points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49274" y="1043940"/>
              <a:ext cx="571500" cy="571500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9274" y="3107390"/>
            <a:ext cx="8061325" cy="1661160"/>
            <a:chOff x="549274" y="2925319"/>
            <a:chExt cx="8061325" cy="1661160"/>
          </a:xfrm>
        </p:grpSpPr>
        <p:sp>
          <p:nvSpPr>
            <p:cNvPr id="32" name="Round Single Corner Rectangle 31"/>
            <p:cNvSpPr/>
            <p:nvPr/>
          </p:nvSpPr>
          <p:spPr>
            <a:xfrm>
              <a:off x="835024" y="2940559"/>
              <a:ext cx="7775575" cy="1645920"/>
            </a:xfrm>
            <a:prstGeom prst="round1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lIns="457200" rIns="219456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Use the benefit design to drive increased levels of physical activity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9274" y="2925319"/>
              <a:ext cx="571500" cy="571500"/>
            </a:xfrm>
            <a:prstGeom prst="ellipse">
              <a:avLst/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9275" y="5080208"/>
            <a:ext cx="8061325" cy="1661160"/>
            <a:chOff x="549275" y="4898137"/>
            <a:chExt cx="8061325" cy="1661160"/>
          </a:xfrm>
        </p:grpSpPr>
        <p:sp>
          <p:nvSpPr>
            <p:cNvPr id="35" name="Round Single Corner Rectangle 34"/>
            <p:cNvSpPr/>
            <p:nvPr/>
          </p:nvSpPr>
          <p:spPr>
            <a:xfrm>
              <a:off x="835025" y="4913377"/>
              <a:ext cx="7775575" cy="1645920"/>
            </a:xfrm>
            <a:prstGeom prst="round1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Integrate and simplify Card rewards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549275" y="4898137"/>
              <a:ext cx="571500" cy="571500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93740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 on all options have access to exceptionally high levels of cover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2927679814"/>
              </p:ext>
            </p:extLst>
          </p:nvPr>
        </p:nvGraphicFramePr>
        <p:xfrm>
          <a:off x="0" y="1503363"/>
          <a:ext cx="8431213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508000" y="5965902"/>
            <a:ext cx="8087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kern="0" dirty="0" smtClean="0">
                <a:solidFill>
                  <a:srgbClr val="FFFFFF"/>
                </a:solidFill>
              </a:rPr>
              <a:t>Members can rely on LA Health to look after their health</a:t>
            </a:r>
            <a:endParaRPr lang="en-GB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increased activity</a:t>
            </a:r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xmlns="" val="2634515245"/>
              </p:ext>
            </p:extLst>
          </p:nvPr>
        </p:nvGraphicFramePr>
        <p:xfrm>
          <a:off x="274638" y="1588770"/>
          <a:ext cx="6121400" cy="458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54380" y="1149350"/>
            <a:ext cx="528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chemeClr val="tx2"/>
                </a:solidFill>
                <a:latin typeface="+mn-lt"/>
                <a:ea typeface="+mn-ea"/>
              </a:rPr>
              <a:t>Membership on the Vitality gym benefit</a:t>
            </a:r>
            <a:endParaRPr lang="en-GB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6537960" y="1977390"/>
            <a:ext cx="2433973" cy="3769360"/>
            <a:chOff x="6537960" y="1977390"/>
            <a:chExt cx="2433973" cy="3769360"/>
          </a:xfrm>
        </p:grpSpPr>
        <p:cxnSp>
          <p:nvCxnSpPr>
            <p:cNvPr id="13" name="Straight Connector 12"/>
            <p:cNvCxnSpPr/>
            <p:nvPr/>
          </p:nvCxnSpPr>
          <p:spPr>
            <a:xfrm rot="5400000">
              <a:off x="4653280" y="3862070"/>
              <a:ext cx="376936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54819" y="2150022"/>
              <a:ext cx="231711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Minimum number of visits increased to 36 per year in 2012 to encourage minimum levels of engagement</a:t>
              </a:r>
            </a:p>
            <a:p>
              <a:pPr marL="177800" indent="-17780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endParaRPr lang="en-GB" sz="1600" dirty="0" smtClean="0">
                <a:solidFill>
                  <a:srgbClr val="004B8D"/>
                </a:solidFill>
                <a:latin typeface="+mn-lt"/>
                <a:ea typeface="+mn-ea"/>
              </a:endParaRPr>
            </a:p>
            <a:p>
              <a:pPr marL="177800" indent="-17780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rgbClr val="004B8D"/>
                  </a:solidFill>
                  <a:latin typeface="+mn-lt"/>
                  <a:ea typeface="+mn-ea"/>
                </a:rPr>
                <a:t>Benefit reduces from 80% to 50% for members that fall below minimums until they catch up</a:t>
              </a:r>
              <a:endParaRPr lang="en-GB" sz="16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2514600" y="2057400"/>
            <a:ext cx="1363624" cy="1765908"/>
            <a:chOff x="5909666" y="318162"/>
            <a:chExt cx="1363624" cy="1765908"/>
          </a:xfrm>
        </p:grpSpPr>
        <p:sp>
          <p:nvSpPr>
            <p:cNvPr id="15" name="TextBox 14"/>
            <p:cNvSpPr txBox="1"/>
            <p:nvPr/>
          </p:nvSpPr>
          <p:spPr>
            <a:xfrm>
              <a:off x="5909666" y="318162"/>
              <a:ext cx="1363624" cy="1169551"/>
            </a:xfrm>
            <a:prstGeom prst="rect">
              <a:avLst/>
            </a:prstGeom>
            <a:noFill/>
            <a:ln>
              <a:solidFill>
                <a:srgbClr val="274F77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4B8D"/>
                  </a:solidFill>
                  <a:latin typeface="+mn-lt"/>
                  <a:ea typeface="+mn-ea"/>
                </a:rPr>
                <a:t>Gym benefit restructured to improve access and engagement</a:t>
              </a:r>
              <a:endParaRPr lang="en-GB" sz="1400" dirty="0">
                <a:solidFill>
                  <a:srgbClr val="004B8D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5932170" y="1706245"/>
              <a:ext cx="1325880" cy="377825"/>
            </a:xfrm>
            <a:prstGeom prst="triangle">
              <a:avLst/>
            </a:prstGeom>
            <a:noFill/>
            <a:ln w="9525">
              <a:solidFill>
                <a:srgbClr val="274F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4B8D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Refining the Vitality program in 2012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549274" y="1226011"/>
            <a:ext cx="8061325" cy="1661160"/>
            <a:chOff x="549274" y="1043940"/>
            <a:chExt cx="8061325" cy="1661160"/>
          </a:xfrm>
        </p:grpSpPr>
        <p:sp>
          <p:nvSpPr>
            <p:cNvPr id="29" name="Round Single Corner Rectangle 28"/>
            <p:cNvSpPr/>
            <p:nvPr/>
          </p:nvSpPr>
          <p:spPr>
            <a:xfrm>
              <a:off x="835024" y="1059180"/>
              <a:ext cx="7775575" cy="1645920"/>
            </a:xfrm>
            <a:prstGeom prst="round1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457200" rIns="192024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Improving the clinical efficacy of the points allocation through a shift to outcomes based points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49274" y="1043940"/>
              <a:ext cx="571500" cy="571500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9274" y="3107390"/>
            <a:ext cx="8061325" cy="1661160"/>
            <a:chOff x="549274" y="2925319"/>
            <a:chExt cx="8061325" cy="1661160"/>
          </a:xfrm>
        </p:grpSpPr>
        <p:sp>
          <p:nvSpPr>
            <p:cNvPr id="32" name="Round Single Corner Rectangle 31"/>
            <p:cNvSpPr/>
            <p:nvPr/>
          </p:nvSpPr>
          <p:spPr>
            <a:xfrm>
              <a:off x="835024" y="2940559"/>
              <a:ext cx="7775575" cy="1645920"/>
            </a:xfrm>
            <a:prstGeom prst="round1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457200" rIns="219456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Use the benefit design to drive increased levels of physical activity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9274" y="2925319"/>
              <a:ext cx="571500" cy="571500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9275" y="5080208"/>
            <a:ext cx="8061325" cy="1661160"/>
            <a:chOff x="549275" y="4898137"/>
            <a:chExt cx="8061325" cy="1661160"/>
          </a:xfrm>
        </p:grpSpPr>
        <p:sp>
          <p:nvSpPr>
            <p:cNvPr id="35" name="Round Single Corner Rectangle 34"/>
            <p:cNvSpPr/>
            <p:nvPr/>
          </p:nvSpPr>
          <p:spPr>
            <a:xfrm>
              <a:off x="835025" y="4913377"/>
              <a:ext cx="7775575" cy="1645920"/>
            </a:xfrm>
            <a:prstGeom prst="round1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Integrate and simplify Card rewards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549275" y="4898137"/>
              <a:ext cx="571500" cy="571500"/>
            </a:xfrm>
            <a:prstGeom prst="ellipse">
              <a:avLst/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121698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market-leading partner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234440" y="2151082"/>
            <a:ext cx="4149090" cy="4446270"/>
          </a:xfrm>
          <a:prstGeom prst="rect">
            <a:avLst/>
          </a:prstGeom>
          <a:solidFill>
            <a:srgbClr val="FFFFFF"/>
          </a:solidFill>
          <a:ln w="11429" cap="flat" cmpd="sng" algn="ctr">
            <a:solidFill>
              <a:srgbClr val="004B8D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524730" y="4381045"/>
            <a:ext cx="4243384" cy="1"/>
          </a:xfrm>
          <a:prstGeom prst="line">
            <a:avLst/>
          </a:prstGeom>
          <a:noFill/>
          <a:ln w="19050" cap="flat" cmpd="sng" algn="ctr">
            <a:solidFill>
              <a:srgbClr val="F15A22"/>
            </a:solidFill>
            <a:prstDash val="sysDot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2486660" y="1503065"/>
            <a:ext cx="417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auto"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004B8D"/>
                </a:solidFill>
                <a:latin typeface="+mn-lt"/>
                <a:ea typeface="+mn-ea"/>
              </a:rPr>
              <a:t>The Pick n Pay smart shopper program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2150" y="3095902"/>
            <a:ext cx="320960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auto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4B8D"/>
                </a:solidFill>
                <a:latin typeface="+mn-lt"/>
                <a:ea typeface="+mn-ea"/>
              </a:rPr>
              <a:t>3.9 million customers registered</a:t>
            </a:r>
          </a:p>
          <a:p>
            <a:pPr marL="182880" indent="-182880" fontAlgn="auto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4B8D"/>
                </a:solidFill>
                <a:latin typeface="+mn-lt"/>
                <a:ea typeface="+mn-ea"/>
              </a:rPr>
              <a:t>R1 of spend = 1 smart shopper point</a:t>
            </a:r>
          </a:p>
          <a:p>
            <a:pPr marL="182880" indent="-182880" fontAlgn="auto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4B8D"/>
                </a:solidFill>
                <a:latin typeface="+mn-lt"/>
                <a:ea typeface="+mn-ea"/>
              </a:rPr>
              <a:t>1000 points = R10 cash back </a:t>
            </a:r>
            <a:endParaRPr lang="en-GB" dirty="0">
              <a:solidFill>
                <a:srgbClr val="004B8D"/>
              </a:solidFill>
              <a:latin typeface="+mn-lt"/>
              <a:ea typeface="+mn-e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t="267" r="67083"/>
          <a:stretch>
            <a:fillRect/>
          </a:stretch>
        </p:blipFill>
        <p:spPr bwMode="auto">
          <a:xfrm>
            <a:off x="1325880" y="2266970"/>
            <a:ext cx="196977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66494" t="267"/>
          <a:stretch>
            <a:fillRect/>
          </a:stretch>
        </p:blipFill>
        <p:spPr bwMode="auto">
          <a:xfrm>
            <a:off x="3288030" y="2265382"/>
            <a:ext cx="2005012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Integrate and simplify card rewards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846" t="25417" r="18856" b="32292"/>
          <a:stretch>
            <a:fillRect/>
          </a:stretch>
        </p:blipFill>
        <p:spPr bwMode="auto">
          <a:xfrm>
            <a:off x="233694" y="3482012"/>
            <a:ext cx="1492178" cy="10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63090" y="1135063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4B8D"/>
                </a:solidFill>
                <a:latin typeface="+mn-lt"/>
                <a:ea typeface="+mn-ea"/>
              </a:rPr>
              <a:t>Points multiplier points based on Vitality status</a:t>
            </a:r>
            <a:endParaRPr lang="en-US" dirty="0">
              <a:solidFill>
                <a:srgbClr val="004B8D"/>
              </a:solidFill>
              <a:latin typeface="+mn-lt"/>
              <a:ea typeface="+mn-ea"/>
            </a:endParaRPr>
          </a:p>
        </p:txBody>
      </p:sp>
      <p:grpSp>
        <p:nvGrpSpPr>
          <p:cNvPr id="6" name="Group 59"/>
          <p:cNvGrpSpPr/>
          <p:nvPr/>
        </p:nvGrpSpPr>
        <p:grpSpPr>
          <a:xfrm>
            <a:off x="2061209" y="5386063"/>
            <a:ext cx="6618262" cy="508007"/>
            <a:chOff x="2061209" y="5511793"/>
            <a:chExt cx="6618262" cy="508007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2061209" y="5511793"/>
              <a:ext cx="1077939" cy="508007"/>
            </a:xfrm>
            <a:prstGeom prst="round2SameRect">
              <a:avLst/>
            </a:prstGeom>
            <a:solidFill>
              <a:srgbClr val="B0C5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Blue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X 2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>
              <a:off x="3423430" y="5511793"/>
              <a:ext cx="1077939" cy="508007"/>
            </a:xfrm>
            <a:prstGeom prst="round2SameRect">
              <a:avLst/>
            </a:prstGeom>
            <a:solidFill>
              <a:srgbClr val="A88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Bronze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X 4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9" name="Round Same Side Corner Rectangle 8"/>
            <p:cNvSpPr/>
            <p:nvPr/>
          </p:nvSpPr>
          <p:spPr>
            <a:xfrm>
              <a:off x="4808511" y="5511793"/>
              <a:ext cx="1077939" cy="508007"/>
            </a:xfrm>
            <a:prstGeom prst="round2SameRect">
              <a:avLst/>
            </a:prstGeom>
            <a:solidFill>
              <a:srgbClr val="CDC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Silver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X 6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>
              <a:off x="6182162" y="5511793"/>
              <a:ext cx="1077939" cy="508007"/>
            </a:xfrm>
            <a:prstGeom prst="round2SameRect">
              <a:avLst/>
            </a:prstGeom>
            <a:solidFill>
              <a:srgbClr val="FDB8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Gold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X 8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1" name="Round Same Side Corner Rectangle 10"/>
            <p:cNvSpPr/>
            <p:nvPr/>
          </p:nvSpPr>
          <p:spPr>
            <a:xfrm>
              <a:off x="7520940" y="5511793"/>
              <a:ext cx="1158531" cy="508007"/>
            </a:xfrm>
            <a:prstGeom prst="round2SameRect">
              <a:avLst/>
            </a:prstGeom>
            <a:solidFill>
              <a:srgbClr val="EDE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4B8D"/>
                  </a:solidFill>
                </a:rPr>
                <a:t>Diamond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4B8D"/>
                  </a:solidFill>
                </a:rPr>
                <a:t>X 10</a:t>
              </a:r>
              <a:endParaRPr lang="en-US" sz="1600" dirty="0">
                <a:solidFill>
                  <a:srgbClr val="004B8D"/>
                </a:solidFill>
              </a:endParaRPr>
            </a:p>
          </p:txBody>
        </p:sp>
      </p:grpSp>
      <p:grpSp>
        <p:nvGrpSpPr>
          <p:cNvPr id="12" name="Group 54"/>
          <p:cNvGrpSpPr/>
          <p:nvPr/>
        </p:nvGrpSpPr>
        <p:grpSpPr>
          <a:xfrm>
            <a:off x="1935480" y="1447800"/>
            <a:ext cx="6675120" cy="3996689"/>
            <a:chOff x="1935480" y="1680210"/>
            <a:chExt cx="6858000" cy="4107179"/>
          </a:xfrm>
        </p:grpSpPr>
        <p:grpSp>
          <p:nvGrpSpPr>
            <p:cNvPr id="13" name="Group 19"/>
            <p:cNvGrpSpPr>
              <a:grpSpLocks noChangeAspect="1"/>
            </p:cNvGrpSpPr>
            <p:nvPr/>
          </p:nvGrpSpPr>
          <p:grpSpPr>
            <a:xfrm>
              <a:off x="8203231" y="1712465"/>
              <a:ext cx="251455" cy="3837428"/>
              <a:chOff x="8049351" y="-286400"/>
              <a:chExt cx="396241" cy="6047119"/>
            </a:xfrm>
          </p:grpSpPr>
          <p:pic>
            <p:nvPicPr>
              <p:cNvPr id="50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4541517"/>
                <a:ext cx="396241" cy="1219202"/>
              </a:xfrm>
              <a:prstGeom prst="rect">
                <a:avLst/>
              </a:prstGeom>
            </p:spPr>
          </p:pic>
          <p:pic>
            <p:nvPicPr>
              <p:cNvPr id="51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3334537"/>
                <a:ext cx="396241" cy="1219202"/>
              </a:xfrm>
              <a:prstGeom prst="rect">
                <a:avLst/>
              </a:prstGeom>
            </p:spPr>
          </p:pic>
          <p:pic>
            <p:nvPicPr>
              <p:cNvPr id="52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2127558"/>
                <a:ext cx="396241" cy="1219202"/>
              </a:xfrm>
              <a:prstGeom prst="rect">
                <a:avLst/>
              </a:prstGeom>
            </p:spPr>
          </p:pic>
          <p:pic>
            <p:nvPicPr>
              <p:cNvPr id="53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920579"/>
                <a:ext cx="396241" cy="1219202"/>
              </a:xfrm>
              <a:prstGeom prst="rect">
                <a:avLst/>
              </a:prstGeom>
            </p:spPr>
          </p:pic>
          <p:pic>
            <p:nvPicPr>
              <p:cNvPr id="54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-286400"/>
                <a:ext cx="396241" cy="1219202"/>
              </a:xfrm>
              <a:prstGeom prst="rect">
                <a:avLst/>
              </a:prstGeom>
            </p:spPr>
          </p:pic>
        </p:grpSp>
        <p:grpSp>
          <p:nvGrpSpPr>
            <p:cNvPr id="14" name="Group 20"/>
            <p:cNvGrpSpPr>
              <a:grpSpLocks noChangeAspect="1"/>
            </p:cNvGrpSpPr>
            <p:nvPr/>
          </p:nvGrpSpPr>
          <p:grpSpPr>
            <a:xfrm>
              <a:off x="7913974" y="1712465"/>
              <a:ext cx="251455" cy="3837428"/>
              <a:chOff x="8049351" y="-286400"/>
              <a:chExt cx="396241" cy="6047119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4541517"/>
                <a:ext cx="396241" cy="1219202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3334537"/>
                <a:ext cx="396241" cy="1219202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2127558"/>
                <a:ext cx="396241" cy="1219202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920579"/>
                <a:ext cx="396241" cy="1219202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49351" y="-286400"/>
                <a:ext cx="396241" cy="1219202"/>
              </a:xfrm>
              <a:prstGeom prst="rect">
                <a:avLst/>
              </a:prstGeom>
            </p:spPr>
          </p:pic>
        </p:grpSp>
        <p:grpSp>
          <p:nvGrpSpPr>
            <p:cNvPr id="15" name="Group 30"/>
            <p:cNvGrpSpPr/>
            <p:nvPr/>
          </p:nvGrpSpPr>
          <p:grpSpPr>
            <a:xfrm>
              <a:off x="6846664" y="2465984"/>
              <a:ext cx="243713" cy="3083908"/>
              <a:chOff x="6877144" y="2477414"/>
              <a:chExt cx="243713" cy="3083908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7144" y="4787631"/>
                <a:ext cx="243713" cy="773691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7144" y="4017558"/>
                <a:ext cx="243713" cy="773691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7144" y="3247486"/>
                <a:ext cx="243713" cy="77369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7144" y="2477414"/>
                <a:ext cx="243713" cy="773691"/>
              </a:xfrm>
              <a:prstGeom prst="rect">
                <a:avLst/>
              </a:prstGeom>
            </p:spPr>
          </p:pic>
        </p:grpSp>
        <p:grpSp>
          <p:nvGrpSpPr>
            <p:cNvPr id="16" name="Group 31"/>
            <p:cNvGrpSpPr/>
            <p:nvPr/>
          </p:nvGrpSpPr>
          <p:grpSpPr>
            <a:xfrm>
              <a:off x="6555378" y="2478399"/>
              <a:ext cx="243713" cy="3083908"/>
              <a:chOff x="6877144" y="2477414"/>
              <a:chExt cx="243713" cy="308390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7144" y="4787631"/>
                <a:ext cx="243713" cy="773691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7144" y="4017558"/>
                <a:ext cx="243713" cy="773691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7144" y="3247486"/>
                <a:ext cx="243713" cy="773691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7144" y="2477414"/>
                <a:ext cx="243713" cy="773691"/>
              </a:xfrm>
              <a:prstGeom prst="rect">
                <a:avLst/>
              </a:prstGeom>
            </p:spPr>
          </p:pic>
        </p:grpSp>
        <p:grpSp>
          <p:nvGrpSpPr>
            <p:cNvPr id="17" name="Group 39"/>
            <p:cNvGrpSpPr/>
            <p:nvPr/>
          </p:nvGrpSpPr>
          <p:grpSpPr>
            <a:xfrm>
              <a:off x="5342297" y="3219688"/>
              <a:ext cx="253627" cy="2360685"/>
              <a:chOff x="5404282" y="3231118"/>
              <a:chExt cx="253627" cy="236068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404282" y="4805363"/>
                <a:ext cx="253627" cy="78644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404282" y="4018240"/>
                <a:ext cx="253627" cy="78644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404282" y="3231118"/>
                <a:ext cx="253627" cy="786440"/>
              </a:xfrm>
              <a:prstGeom prst="rect">
                <a:avLst/>
              </a:prstGeom>
            </p:spPr>
          </p:pic>
        </p:grpSp>
        <p:grpSp>
          <p:nvGrpSpPr>
            <p:cNvPr id="18" name="Group 40"/>
            <p:cNvGrpSpPr/>
            <p:nvPr/>
          </p:nvGrpSpPr>
          <p:grpSpPr>
            <a:xfrm>
              <a:off x="5053762" y="3236056"/>
              <a:ext cx="253627" cy="2360685"/>
              <a:chOff x="5404282" y="3231118"/>
              <a:chExt cx="253627" cy="236068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404282" y="4805363"/>
                <a:ext cx="253627" cy="78644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404282" y="4018240"/>
                <a:ext cx="253627" cy="78644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404282" y="3231118"/>
                <a:ext cx="253627" cy="78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84301" y="4046602"/>
              <a:ext cx="269951" cy="73959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75158" y="4046602"/>
              <a:ext cx="269951" cy="739592"/>
            </a:xfrm>
            <a:prstGeom prst="rect">
              <a:avLst/>
            </a:prstGeom>
          </p:spPr>
        </p:pic>
        <p:grpSp>
          <p:nvGrpSpPr>
            <p:cNvPr id="21" name="Group 58"/>
            <p:cNvGrpSpPr/>
            <p:nvPr/>
          </p:nvGrpSpPr>
          <p:grpSpPr>
            <a:xfrm>
              <a:off x="1935480" y="1680210"/>
              <a:ext cx="6858000" cy="4107179"/>
              <a:chOff x="1935480" y="1691640"/>
              <a:chExt cx="6858000" cy="4107179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984301" y="4835386"/>
                <a:ext cx="269951" cy="73959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675158" y="4835386"/>
                <a:ext cx="269951" cy="73959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49068" y="4835385"/>
                <a:ext cx="264967" cy="72593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230291" y="4851982"/>
                <a:ext cx="264967" cy="725937"/>
              </a:xfrm>
              <a:prstGeom prst="rect">
                <a:avLst/>
              </a:prstGeom>
            </p:spPr>
          </p:pic>
          <p:sp>
            <p:nvSpPr>
              <p:cNvPr id="26" name="Freeform 25"/>
              <p:cNvSpPr/>
              <p:nvPr/>
            </p:nvSpPr>
            <p:spPr>
              <a:xfrm>
                <a:off x="1935480" y="1691640"/>
                <a:ext cx="6858000" cy="3977640"/>
              </a:xfrm>
              <a:custGeom>
                <a:avLst/>
                <a:gdLst>
                  <a:gd name="connsiteX0" fmla="*/ 6858000 w 6858000"/>
                  <a:gd name="connsiteY0" fmla="*/ 3977640 h 3977640"/>
                  <a:gd name="connsiteX1" fmla="*/ 0 w 6858000"/>
                  <a:gd name="connsiteY1" fmla="*/ 3977640 h 3977640"/>
                  <a:gd name="connsiteX2" fmla="*/ 0 w 6858000"/>
                  <a:gd name="connsiteY2" fmla="*/ 0 h 397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58000" h="3977640">
                    <a:moveTo>
                      <a:pt x="6858000" y="3977640"/>
                    </a:moveTo>
                    <a:lnTo>
                      <a:pt x="0" y="397764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4B8D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3299455" y="5554978"/>
                <a:ext cx="0" cy="2438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723442" y="5554978"/>
                <a:ext cx="0" cy="2438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147429" y="5554978"/>
                <a:ext cx="0" cy="2438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571417" y="5554978"/>
                <a:ext cx="0" cy="2438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extBox 54"/>
          <p:cNvSpPr txBox="1"/>
          <p:nvPr/>
        </p:nvSpPr>
        <p:spPr>
          <a:xfrm>
            <a:off x="274639" y="6169025"/>
            <a:ext cx="8487224" cy="58477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tx2"/>
                </a:solidFill>
                <a:latin typeface="+mn-lt"/>
                <a:ea typeface="+mn-ea"/>
              </a:rPr>
              <a:t>Integration with smart shopper replaces card cash back mechanism. No sub-limits on expenditure apply to the 2012 smart shopper multiplier benefit</a:t>
            </a:r>
            <a:endParaRPr lang="en-GB" sz="160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8" cstate="print"/>
          <a:srcRect l="19652" t="25417" r="17960" b="32292"/>
          <a:stretch>
            <a:fillRect/>
          </a:stretch>
        </p:blipFill>
        <p:spPr bwMode="auto">
          <a:xfrm>
            <a:off x="192750" y="2165033"/>
            <a:ext cx="1533762" cy="103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7" name="Straight Connector 56"/>
          <p:cNvCxnSpPr/>
          <p:nvPr/>
        </p:nvCxnSpPr>
        <p:spPr>
          <a:xfrm>
            <a:off x="274638" y="6173788"/>
            <a:ext cx="8595042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Refining the Vitality program in 2012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1575" y="1196146"/>
            <a:ext cx="1383474" cy="100203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49274" y="1226011"/>
            <a:ext cx="8061325" cy="1661160"/>
            <a:chOff x="549274" y="1043940"/>
            <a:chExt cx="8061325" cy="1661160"/>
          </a:xfrm>
        </p:grpSpPr>
        <p:sp>
          <p:nvSpPr>
            <p:cNvPr id="35" name="Round Single Corner Rectangle 34"/>
            <p:cNvSpPr/>
            <p:nvPr/>
          </p:nvSpPr>
          <p:spPr>
            <a:xfrm>
              <a:off x="835024" y="1059180"/>
              <a:ext cx="7775575" cy="1645920"/>
            </a:xfrm>
            <a:prstGeom prst="round1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lIns="457200" rIns="192024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Improving the clinical efficacy of the points allocation through a shift to outcomes based points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549274" y="1043940"/>
              <a:ext cx="571500" cy="571500"/>
            </a:xfrm>
            <a:prstGeom prst="ellipse">
              <a:avLst/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9274" y="3107390"/>
            <a:ext cx="8061325" cy="1661160"/>
            <a:chOff x="549274" y="2925319"/>
            <a:chExt cx="8061325" cy="1661160"/>
          </a:xfrm>
        </p:grpSpPr>
        <p:sp>
          <p:nvSpPr>
            <p:cNvPr id="38" name="Round Single Corner Rectangle 37"/>
            <p:cNvSpPr/>
            <p:nvPr/>
          </p:nvSpPr>
          <p:spPr>
            <a:xfrm>
              <a:off x="835024" y="2940559"/>
              <a:ext cx="7775575" cy="1645920"/>
            </a:xfrm>
            <a:prstGeom prst="round1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lIns="457200" rIns="219456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Use the benefit design to drive increased levels of physical activity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549274" y="2925319"/>
              <a:ext cx="571500" cy="571500"/>
            </a:xfrm>
            <a:prstGeom prst="ellipse">
              <a:avLst/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9275" y="5080208"/>
            <a:ext cx="8061325" cy="1661160"/>
            <a:chOff x="549275" y="4898137"/>
            <a:chExt cx="8061325" cy="1661160"/>
          </a:xfrm>
        </p:grpSpPr>
        <p:sp>
          <p:nvSpPr>
            <p:cNvPr id="41" name="Round Single Corner Rectangle 40"/>
            <p:cNvSpPr/>
            <p:nvPr/>
          </p:nvSpPr>
          <p:spPr>
            <a:xfrm>
              <a:off x="835025" y="4913377"/>
              <a:ext cx="7775575" cy="1645920"/>
            </a:xfrm>
            <a:prstGeom prst="round1Rect">
              <a:avLst/>
            </a:prstGeom>
            <a:solidFill>
              <a:srgbClr val="FFFFFF"/>
            </a:solidFill>
            <a:ln w="2857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4B8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Integrate and simplify Card rewards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549275" y="4898137"/>
              <a:ext cx="571500" cy="571500"/>
            </a:xfrm>
            <a:prstGeom prst="ellipse">
              <a:avLst/>
            </a:prstGeom>
            <a:solidFill>
              <a:schemeClr val="tx2"/>
            </a:solidFill>
            <a:ln w="190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952" y="2072089"/>
            <a:ext cx="1529920" cy="740482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7093436" y="3428191"/>
            <a:ext cx="1016952" cy="1040130"/>
          </a:xfrm>
          <a:prstGeom prst="ellipse">
            <a:avLst/>
          </a:prstGeom>
          <a:noFill/>
          <a:ln w="11429" cap="flat" cmpd="sng" algn="ctr">
            <a:solidFill>
              <a:srgbClr val="004B8D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Visits per month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4B8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5" name="Group 6"/>
          <p:cNvGrpSpPr>
            <a:grpSpLocks noChangeAspect="1"/>
          </p:cNvGrpSpPr>
          <p:nvPr/>
        </p:nvGrpSpPr>
        <p:grpSpPr>
          <a:xfrm>
            <a:off x="5904045" y="5453588"/>
            <a:ext cx="2450974" cy="917933"/>
            <a:chOff x="3113767" y="4732880"/>
            <a:chExt cx="2929849" cy="109728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/>
            <a:stretch/>
          </p:blipFill>
          <p:spPr>
            <a:xfrm>
              <a:off x="4667444" y="4732881"/>
              <a:ext cx="1376172" cy="109727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000"/>
            <a:stretch/>
          </p:blipFill>
          <p:spPr>
            <a:xfrm>
              <a:off x="3113767" y="4732880"/>
              <a:ext cx="1376172" cy="109728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Single Corner Rectangle 27"/>
          <p:cNvSpPr/>
          <p:nvPr/>
        </p:nvSpPr>
        <p:spPr>
          <a:xfrm>
            <a:off x="697245" y="1541507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16459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4B8D"/>
                </a:solidFill>
              </a:rPr>
              <a:t>Provide </a:t>
            </a:r>
            <a:r>
              <a:rPr lang="en-US" sz="2000" kern="0" dirty="0" smtClean="0">
                <a:solidFill>
                  <a:srgbClr val="004B8D"/>
                </a:solidFill>
              </a:rPr>
              <a:t>contribution </a:t>
            </a:r>
            <a:r>
              <a:rPr lang="en-US" sz="2000" kern="0" dirty="0">
                <a:solidFill>
                  <a:srgbClr val="004B8D"/>
                </a:solidFill>
              </a:rPr>
              <a:t>and benefit stability</a:t>
            </a:r>
          </a:p>
        </p:txBody>
      </p:sp>
      <p:sp>
        <p:nvSpPr>
          <p:cNvPr id="29" name="Oval 28"/>
          <p:cNvSpPr/>
          <p:nvPr/>
        </p:nvSpPr>
        <p:spPr>
          <a:xfrm>
            <a:off x="415066" y="1505764"/>
            <a:ext cx="571500" cy="5715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1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32" name="Round Single Corner Rectangle 31"/>
          <p:cNvSpPr/>
          <p:nvPr/>
        </p:nvSpPr>
        <p:spPr>
          <a:xfrm>
            <a:off x="697245" y="2617982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18288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4B8D"/>
                </a:solidFill>
              </a:rPr>
              <a:t>Use the latest technologies to improve the quality of care</a:t>
            </a:r>
          </a:p>
        </p:txBody>
      </p:sp>
      <p:sp>
        <p:nvSpPr>
          <p:cNvPr id="33" name="Oval 32"/>
          <p:cNvSpPr/>
          <p:nvPr/>
        </p:nvSpPr>
        <p:spPr>
          <a:xfrm>
            <a:off x="415066" y="2582239"/>
            <a:ext cx="571500" cy="5715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2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38" name="Round Single Corner Rectangle 37"/>
          <p:cNvSpPr/>
          <p:nvPr/>
        </p:nvSpPr>
        <p:spPr>
          <a:xfrm>
            <a:off x="697245" y="3694457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164592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rgbClr val="004B8D"/>
                </a:solidFill>
              </a:rPr>
              <a:t>Minimise</a:t>
            </a:r>
            <a:r>
              <a:rPr lang="en-US" sz="2000" kern="0" dirty="0">
                <a:solidFill>
                  <a:srgbClr val="004B8D"/>
                </a:solidFill>
              </a:rPr>
              <a:t> our members out-of-pocket payments</a:t>
            </a:r>
          </a:p>
        </p:txBody>
      </p:sp>
      <p:sp>
        <p:nvSpPr>
          <p:cNvPr id="40" name="Oval 39"/>
          <p:cNvSpPr/>
          <p:nvPr/>
        </p:nvSpPr>
        <p:spPr>
          <a:xfrm>
            <a:off x="415066" y="3658714"/>
            <a:ext cx="571500" cy="5715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3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44" name="Round Single Corner Rectangle 43"/>
          <p:cNvSpPr/>
          <p:nvPr/>
        </p:nvSpPr>
        <p:spPr>
          <a:xfrm>
            <a:off x="697245" y="4770932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16459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4B8D"/>
                </a:solidFill>
              </a:rPr>
              <a:t>Improve members’ health through engagement with Vitality</a:t>
            </a:r>
          </a:p>
        </p:txBody>
      </p:sp>
      <p:sp>
        <p:nvSpPr>
          <p:cNvPr id="45" name="Oval 44"/>
          <p:cNvSpPr/>
          <p:nvPr/>
        </p:nvSpPr>
        <p:spPr>
          <a:xfrm>
            <a:off x="415066" y="4735189"/>
            <a:ext cx="571500" cy="5715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4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Strategies for 2012</a:t>
            </a:r>
            <a:endParaRPr lang="en-GB" sz="2000" dirty="0"/>
          </a:p>
        </p:txBody>
      </p:sp>
      <p:sp>
        <p:nvSpPr>
          <p:cNvPr id="16" name="Rectangle 15"/>
          <p:cNvSpPr/>
          <p:nvPr/>
        </p:nvSpPr>
        <p:spPr>
          <a:xfrm>
            <a:off x="6907571" y="3941425"/>
            <a:ext cx="146706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MedSaver</a:t>
            </a:r>
            <a:r>
              <a:rPr kumimoji="0" lang="en-GB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22633">
            <a:off x="6625458" y="2596665"/>
            <a:ext cx="988385" cy="90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50"/>
          <p:cNvGrpSpPr>
            <a:grpSpLocks noChangeAspect="1"/>
          </p:cNvGrpSpPr>
          <p:nvPr/>
        </p:nvGrpSpPr>
        <p:grpSpPr>
          <a:xfrm>
            <a:off x="7533754" y="2727773"/>
            <a:ext cx="826626" cy="636270"/>
            <a:chOff x="152400" y="969963"/>
            <a:chExt cx="5167715" cy="4173536"/>
          </a:xfrm>
        </p:grpSpPr>
        <p:pic>
          <p:nvPicPr>
            <p:cNvPr id="19" name="Picture 18" descr="iPad for presentatio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969963"/>
              <a:ext cx="5167715" cy="417353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auto">
            <a:xfrm>
              <a:off x="842210" y="1523747"/>
              <a:ext cx="3972678" cy="30244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81633" tIns="40816" rIns="81633" bIns="40816" rtlCol="0" anchor="ctr"/>
            <a:lstStyle/>
            <a:p>
              <a:pPr algn="ctr"/>
              <a:endParaRPr lang="en-US" sz="1200" b="1" dirty="0" smtClean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257" y="4877269"/>
            <a:ext cx="356309" cy="6517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6898" y="4877269"/>
            <a:ext cx="356309" cy="6517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2738" y="4877269"/>
            <a:ext cx="356309" cy="651710"/>
          </a:xfrm>
          <a:prstGeom prst="rect">
            <a:avLst/>
          </a:prstGeom>
        </p:spPr>
      </p:pic>
      <p:sp>
        <p:nvSpPr>
          <p:cNvPr id="25" name="Isosceles Triangle 24"/>
          <p:cNvSpPr/>
          <p:nvPr/>
        </p:nvSpPr>
        <p:spPr>
          <a:xfrm rot="5400000">
            <a:off x="7155560" y="5132099"/>
            <a:ext cx="323850" cy="142875"/>
          </a:xfrm>
          <a:prstGeom prst="triangle">
            <a:avLst/>
          </a:prstGeom>
          <a:solidFill>
            <a:srgbClr val="F15A22"/>
          </a:solidFill>
          <a:ln>
            <a:solidFill>
              <a:srgbClr val="F15A2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67563" y="1591432"/>
            <a:ext cx="791689" cy="791689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8.9%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315CA3"/>
                </a:solidFill>
                <a:cs typeface="Arial"/>
              </a:rPr>
              <a:t>LA Health </a:t>
            </a:r>
            <a:r>
              <a:rPr lang="en-US" dirty="0" smtClean="0">
                <a:solidFill>
                  <a:srgbClr val="315CA3"/>
                </a:solidFill>
                <a:cs typeface="Arial"/>
              </a:rPr>
              <a:t>Launch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63888" y="4437112"/>
            <a:ext cx="5256584" cy="68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4316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On the way to wellness</a:t>
            </a:r>
            <a:endParaRPr lang="en-US" dirty="0">
              <a:solidFill>
                <a:srgbClr val="315CA3"/>
              </a:solidFill>
              <a:latin typeface="Arial"/>
              <a:cs typeface="Arial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67717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offer our members excellent value for money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604022358"/>
              </p:ext>
            </p:extLst>
          </p:nvPr>
        </p:nvGraphicFramePr>
        <p:xfrm>
          <a:off x="338138" y="1503363"/>
          <a:ext cx="8431212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289436" y="5699990"/>
            <a:ext cx="1368152" cy="806500"/>
            <a:chOff x="1171888" y="4884365"/>
            <a:chExt cx="1368152" cy="806500"/>
          </a:xfrm>
        </p:grpSpPr>
        <p:sp>
          <p:nvSpPr>
            <p:cNvPr id="6" name="Isosceles Triangle 5"/>
            <p:cNvSpPr/>
            <p:nvPr/>
          </p:nvSpPr>
          <p:spPr bwMode="auto">
            <a:xfrm rot="10800000">
              <a:off x="1489724" y="4884365"/>
              <a:ext cx="720080" cy="288032"/>
            </a:xfrm>
            <a:prstGeom prst="triangle">
              <a:avLst/>
            </a:prstGeom>
            <a:solidFill>
              <a:schemeClr val="bg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71888" y="5229200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2"/>
                  </a:solidFill>
                </a:rPr>
                <a:t>18% discount to market average</a:t>
              </a:r>
              <a:endParaRPr lang="en-GB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76056" y="5699989"/>
            <a:ext cx="1368152" cy="806501"/>
            <a:chOff x="4958508" y="4884364"/>
            <a:chExt cx="1368152" cy="806501"/>
          </a:xfrm>
        </p:grpSpPr>
        <p:sp>
          <p:nvSpPr>
            <p:cNvPr id="8" name="TextBox 7"/>
            <p:cNvSpPr txBox="1"/>
            <p:nvPr/>
          </p:nvSpPr>
          <p:spPr>
            <a:xfrm>
              <a:off x="4958508" y="5229200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2"/>
                  </a:solidFill>
                </a:rPr>
                <a:t>16% discount to market average</a:t>
              </a:r>
              <a:endParaRPr lang="en-GB" sz="1200" dirty="0">
                <a:solidFill>
                  <a:schemeClr val="tx2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 bwMode="auto">
            <a:xfrm rot="10800000">
              <a:off x="5278012" y="4884364"/>
              <a:ext cx="720080" cy="288032"/>
            </a:xfrm>
            <a:prstGeom prst="triangle">
              <a:avLst/>
            </a:prstGeom>
            <a:solidFill>
              <a:schemeClr val="bg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Strategies for 2012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15066" y="1505764"/>
            <a:ext cx="8102483" cy="927283"/>
            <a:chOff x="416438" y="1505764"/>
            <a:chExt cx="8102483" cy="927283"/>
          </a:xfrm>
        </p:grpSpPr>
        <p:sp>
          <p:nvSpPr>
            <p:cNvPr id="7" name="Round Single Corner Rectangle 6"/>
            <p:cNvSpPr/>
            <p:nvPr/>
          </p:nvSpPr>
          <p:spPr>
            <a:xfrm>
              <a:off x="698617" y="1541507"/>
              <a:ext cx="7820304" cy="891540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004B8D"/>
                  </a:solidFill>
                </a:rPr>
                <a:t>Provide </a:t>
              </a:r>
              <a:r>
                <a:rPr lang="en-US" sz="2000" kern="0" dirty="0" smtClean="0">
                  <a:solidFill>
                    <a:srgbClr val="004B8D"/>
                  </a:solidFill>
                </a:rPr>
                <a:t>contribution </a:t>
              </a:r>
              <a:r>
                <a:rPr lang="en-US" sz="2000" kern="0" dirty="0">
                  <a:solidFill>
                    <a:srgbClr val="004B8D"/>
                  </a:solidFill>
                </a:rPr>
                <a:t>and benefit stability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16438" y="1505764"/>
              <a:ext cx="571500" cy="5715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 smtClean="0">
                  <a:solidFill>
                    <a:schemeClr val="bg2"/>
                  </a:solidFill>
                  <a:ea typeface="+mn-ea"/>
                </a:rPr>
                <a:t>1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5066" y="2582239"/>
            <a:ext cx="8102483" cy="927283"/>
            <a:chOff x="412867" y="2573102"/>
            <a:chExt cx="8102483" cy="927283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695046" y="2608845"/>
              <a:ext cx="7820304" cy="891540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rgbClr val="004B8D"/>
                  </a:solidFill>
                </a:rPr>
                <a:t>Use the latest technologies to improve the quality of care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12867" y="2573102"/>
              <a:ext cx="571500" cy="5715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 smtClean="0">
                  <a:solidFill>
                    <a:schemeClr val="bg2"/>
                  </a:solidFill>
                  <a:ea typeface="+mn-ea"/>
                </a:rPr>
                <a:t>2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5066" y="3658714"/>
            <a:ext cx="8102483" cy="927283"/>
            <a:chOff x="283088" y="3950987"/>
            <a:chExt cx="8102483" cy="927283"/>
          </a:xfrm>
        </p:grpSpPr>
        <p:sp>
          <p:nvSpPr>
            <p:cNvPr id="18" name="Round Single Corner Rectangle 17"/>
            <p:cNvSpPr/>
            <p:nvPr/>
          </p:nvSpPr>
          <p:spPr>
            <a:xfrm>
              <a:off x="565267" y="3986730"/>
              <a:ext cx="7820304" cy="891540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 err="1">
                  <a:solidFill>
                    <a:srgbClr val="004B8D"/>
                  </a:solidFill>
                </a:rPr>
                <a:t>Minimise</a:t>
              </a:r>
              <a:r>
                <a:rPr lang="en-US" sz="2000" kern="0" dirty="0">
                  <a:solidFill>
                    <a:srgbClr val="004B8D"/>
                  </a:solidFill>
                </a:rPr>
                <a:t> our members out-of-pocket payments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83088" y="3950987"/>
              <a:ext cx="571500" cy="5715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 smtClean="0">
                  <a:solidFill>
                    <a:schemeClr val="bg2"/>
                  </a:solidFill>
                  <a:ea typeface="+mn-ea"/>
                </a:rPr>
                <a:t>3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5066" y="4735189"/>
            <a:ext cx="8102483" cy="927283"/>
            <a:chOff x="412867" y="5036853"/>
            <a:chExt cx="8102483" cy="927283"/>
          </a:xfrm>
        </p:grpSpPr>
        <p:sp>
          <p:nvSpPr>
            <p:cNvPr id="20" name="Round Single Corner Rectangle 19"/>
            <p:cNvSpPr/>
            <p:nvPr/>
          </p:nvSpPr>
          <p:spPr>
            <a:xfrm>
              <a:off x="695046" y="5072596"/>
              <a:ext cx="7820304" cy="891540"/>
            </a:xfrm>
            <a:prstGeom prst="round1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004B8D"/>
                  </a:solidFill>
                </a:rPr>
                <a:t>Improve members’ health through engagement with Vitality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12867" y="5036853"/>
              <a:ext cx="571500" cy="5715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 smtClean="0">
                  <a:solidFill>
                    <a:schemeClr val="bg2"/>
                  </a:solidFill>
                  <a:ea typeface="+mn-ea"/>
                </a:rPr>
                <a:t>4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Strategies for 2012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15066" y="1505764"/>
            <a:ext cx="8102483" cy="927283"/>
            <a:chOff x="416438" y="1505764"/>
            <a:chExt cx="8102483" cy="927283"/>
          </a:xfrm>
        </p:grpSpPr>
        <p:sp>
          <p:nvSpPr>
            <p:cNvPr id="7" name="Round Single Corner Rectangle 6"/>
            <p:cNvSpPr/>
            <p:nvPr/>
          </p:nvSpPr>
          <p:spPr>
            <a:xfrm>
              <a:off x="698617" y="1541507"/>
              <a:ext cx="7820304" cy="891540"/>
            </a:xfrm>
            <a:prstGeom prst="round1Rect">
              <a:avLst/>
            </a:prstGeom>
            <a:solidFill>
              <a:schemeClr val="tx2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chemeClr val="bg2"/>
                  </a:solidFill>
                </a:rPr>
                <a:t>Provide </a:t>
              </a:r>
              <a:r>
                <a:rPr lang="en-US" sz="2000" kern="0" dirty="0" smtClean="0">
                  <a:solidFill>
                    <a:schemeClr val="bg2"/>
                  </a:solidFill>
                </a:rPr>
                <a:t>contribution </a:t>
              </a:r>
              <a:r>
                <a:rPr lang="en-US" sz="2000" kern="0" dirty="0">
                  <a:solidFill>
                    <a:schemeClr val="bg2"/>
                  </a:solidFill>
                </a:rPr>
                <a:t>and benefit stability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16438" y="1505764"/>
              <a:ext cx="571500" cy="5715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 smtClean="0">
                  <a:solidFill>
                    <a:schemeClr val="bg2"/>
                  </a:solidFill>
                  <a:ea typeface="+mn-ea"/>
                </a:rPr>
                <a:t>1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16" name="Round Single Corner Rectangle 15"/>
          <p:cNvSpPr/>
          <p:nvPr/>
        </p:nvSpPr>
        <p:spPr>
          <a:xfrm>
            <a:off x="697245" y="2617982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accent2"/>
                </a:solidFill>
              </a:rPr>
              <a:t>Use the latest technologies to improve the quality of care</a:t>
            </a:r>
          </a:p>
        </p:txBody>
      </p:sp>
      <p:sp>
        <p:nvSpPr>
          <p:cNvPr id="17" name="Oval 16"/>
          <p:cNvSpPr/>
          <p:nvPr/>
        </p:nvSpPr>
        <p:spPr>
          <a:xfrm>
            <a:off x="415066" y="2582239"/>
            <a:ext cx="571500" cy="571500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2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8" name="Round Single Corner Rectangle 17"/>
          <p:cNvSpPr/>
          <p:nvPr/>
        </p:nvSpPr>
        <p:spPr>
          <a:xfrm>
            <a:off x="697245" y="3694457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chemeClr val="accent2"/>
                </a:solidFill>
              </a:rPr>
              <a:t>Minimise</a:t>
            </a:r>
            <a:r>
              <a:rPr lang="en-US" sz="2000" kern="0" dirty="0">
                <a:solidFill>
                  <a:schemeClr val="accent2"/>
                </a:solidFill>
              </a:rPr>
              <a:t> our members out-of-pocket payments</a:t>
            </a:r>
          </a:p>
        </p:txBody>
      </p:sp>
      <p:sp>
        <p:nvSpPr>
          <p:cNvPr id="19" name="Oval 18"/>
          <p:cNvSpPr/>
          <p:nvPr/>
        </p:nvSpPr>
        <p:spPr>
          <a:xfrm>
            <a:off x="415066" y="3658714"/>
            <a:ext cx="571500" cy="571500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3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0" name="Round Single Corner Rectangle 19"/>
          <p:cNvSpPr/>
          <p:nvPr/>
        </p:nvSpPr>
        <p:spPr>
          <a:xfrm>
            <a:off x="697245" y="4770932"/>
            <a:ext cx="7820304" cy="891540"/>
          </a:xfrm>
          <a:prstGeom prst="round1Rect">
            <a:avLst/>
          </a:prstGeom>
          <a:solidFill>
            <a:schemeClr val="bg1"/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chemeClr val="accent2"/>
                </a:solidFill>
              </a:rPr>
              <a:t>Improve members’ health through engagement with Vitality</a:t>
            </a:r>
          </a:p>
        </p:txBody>
      </p:sp>
      <p:sp>
        <p:nvSpPr>
          <p:cNvPr id="21" name="Oval 20"/>
          <p:cNvSpPr/>
          <p:nvPr/>
        </p:nvSpPr>
        <p:spPr>
          <a:xfrm>
            <a:off x="415066" y="4735189"/>
            <a:ext cx="571500" cy="571500"/>
          </a:xfrm>
          <a:prstGeom prst="ellipse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chemeClr val="bg2"/>
                </a:solidFill>
                <a:ea typeface="+mn-ea"/>
              </a:rPr>
              <a:t>4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2673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Health September 2011">
  <a:themeElements>
    <a:clrScheme name="LA Health September 2011">
      <a:dk1>
        <a:srgbClr val="004B8D"/>
      </a:dk1>
      <a:lt1>
        <a:sysClr val="window" lastClr="FFFFFF"/>
      </a:lt1>
      <a:dk2>
        <a:srgbClr val="004B8D"/>
      </a:dk2>
      <a:lt2>
        <a:srgbClr val="FFFFFF"/>
      </a:lt2>
      <a:accent1>
        <a:srgbClr val="FBAC18"/>
      </a:accent1>
      <a:accent2>
        <a:srgbClr val="8BAECC"/>
      </a:accent2>
      <a:accent3>
        <a:srgbClr val="F36B21"/>
      </a:accent3>
      <a:accent4>
        <a:srgbClr val="588BB6"/>
      </a:accent4>
      <a:accent5>
        <a:srgbClr val="F15024"/>
      </a:accent5>
      <a:accent6>
        <a:srgbClr val="004B8D"/>
      </a:accent6>
      <a:hlink>
        <a:srgbClr val="666666"/>
      </a:hlink>
      <a:folHlink>
        <a:srgbClr val="FBAC1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iscovery LA Health September 2010">
    <a:dk1>
      <a:srgbClr val="064A91"/>
    </a:dk1>
    <a:lt1>
      <a:srgbClr val="FFFFFF"/>
    </a:lt1>
    <a:dk2>
      <a:srgbClr val="064A91"/>
    </a:dk2>
    <a:lt2>
      <a:srgbClr val="B2B2B2"/>
    </a:lt2>
    <a:accent1>
      <a:srgbClr val="064A91"/>
    </a:accent1>
    <a:accent2>
      <a:srgbClr val="8C6B47"/>
    </a:accent2>
    <a:accent3>
      <a:srgbClr val="EEA330"/>
    </a:accent3>
    <a:accent4>
      <a:srgbClr val="668FBB"/>
    </a:accent4>
    <a:accent5>
      <a:srgbClr val="99CC00"/>
    </a:accent5>
    <a:accent6>
      <a:srgbClr val="464646"/>
    </a:accent6>
    <a:hlink>
      <a:srgbClr val="0070C0"/>
    </a:hlink>
    <a:folHlink>
      <a:srgbClr val="C000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iscovery LA Health September 2010">
    <a:dk1>
      <a:srgbClr val="064A91"/>
    </a:dk1>
    <a:lt1>
      <a:srgbClr val="FFFFFF"/>
    </a:lt1>
    <a:dk2>
      <a:srgbClr val="064A91"/>
    </a:dk2>
    <a:lt2>
      <a:srgbClr val="B2B2B2"/>
    </a:lt2>
    <a:accent1>
      <a:srgbClr val="064A91"/>
    </a:accent1>
    <a:accent2>
      <a:srgbClr val="8C6B47"/>
    </a:accent2>
    <a:accent3>
      <a:srgbClr val="EEA330"/>
    </a:accent3>
    <a:accent4>
      <a:srgbClr val="668FBB"/>
    </a:accent4>
    <a:accent5>
      <a:srgbClr val="99CC00"/>
    </a:accent5>
    <a:accent6>
      <a:srgbClr val="464646"/>
    </a:accent6>
    <a:hlink>
      <a:srgbClr val="0070C0"/>
    </a:hlink>
    <a:folHlink>
      <a:srgbClr val="C000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iscovery Health Launch Sep 2011">
    <a:dk1>
      <a:srgbClr val="004B8D"/>
    </a:dk1>
    <a:lt1>
      <a:sysClr val="window" lastClr="FFFFFF"/>
    </a:lt1>
    <a:dk2>
      <a:srgbClr val="347FB0"/>
    </a:dk2>
    <a:lt2>
      <a:srgbClr val="FFFFFF"/>
    </a:lt2>
    <a:accent1>
      <a:srgbClr val="BA8C60"/>
    </a:accent1>
    <a:accent2>
      <a:srgbClr val="666666"/>
    </a:accent2>
    <a:accent3>
      <a:srgbClr val="CB6B57"/>
    </a:accent3>
    <a:accent4>
      <a:srgbClr val="437C87"/>
    </a:accent4>
    <a:accent5>
      <a:srgbClr val="A17E9F"/>
    </a:accent5>
    <a:accent6>
      <a:srgbClr val="429AA4"/>
    </a:accent6>
    <a:hlink>
      <a:srgbClr val="8E9EA7"/>
    </a:hlink>
    <a:folHlink>
      <a:srgbClr val="4E7294"/>
    </a:folHlink>
  </a:clrScheme>
  <a:fontScheme name="Composit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36BE2615ED4A4B9A67AFB46E5C18FA" ma:contentTypeVersion="17" ma:contentTypeDescription="Create a new document." ma:contentTypeScope="" ma:versionID="20bb4f33f372ed42b04bf1cee831eff0">
  <xsd:schema xmlns:xsd="http://www.w3.org/2001/XMLSchema" xmlns:p="http://schemas.microsoft.com/office/2006/metadata/properties" xmlns:ns2="b545ab34-48eb-4967-9472-ef5918e3611f" xmlns:ns3="316cb561-40cd-4e7f-9f96-a212db325745" xmlns:ns4="3bcb2835-ef8e-4991-8c05-42fbf57c479f" targetNamespace="http://schemas.microsoft.com/office/2006/metadata/properties" ma:root="true" ma:fieldsID="bccfbef328d659bbf22dabdf7486f5e8" ns2:_="" ns3:_="" ns4:_="">
    <xsd:import namespace="b545ab34-48eb-4967-9472-ef5918e3611f"/>
    <xsd:import namespace="316cb561-40cd-4e7f-9f96-a212db325745"/>
    <xsd:import namespace="3bcb2835-ef8e-4991-8c05-42fbf57c479f"/>
    <xsd:element name="properties">
      <xsd:complexType>
        <xsd:sequence>
          <xsd:element name="documentManagement">
            <xsd:complexType>
              <xsd:all>
                <xsd:element ref="ns2:Document_x0020_Author" minOccurs="0"/>
                <xsd:element ref="ns2:Date_x0020_Applicable" minOccurs="0"/>
                <xsd:element ref="ns2:Document_x0020_Description" minOccurs="0"/>
                <xsd:element ref="ns3:Content_x0020_Type_x003a__x0020_Level_x0020_1"/>
                <xsd:element ref="ns3:Content_x0020_Type_x003a__x0020_Level_x0020_2" minOccurs="0"/>
                <xsd:element ref="ns4:Content_x0020_Disclaimer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b545ab34-48eb-4967-9472-ef5918e3611f" elementFormDefault="qualified">
    <xsd:import namespace="http://schemas.microsoft.com/office/2006/documentManagement/types"/>
    <xsd:element name="Document_x0020_Author" ma:index="2" nillable="true" ma:displayName="Document Author" ma:list="UserInfo" ma:internalName="Document_x0020_Autho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_x0020_Applicable" ma:index="3" nillable="true" ma:displayName="Date Applicable" ma:format="DateOnly" ma:internalName="Date_x0020_Applicable">
      <xsd:simpleType>
        <xsd:restriction base="dms:DateTime"/>
      </xsd:simpleType>
    </xsd:element>
    <xsd:element name="Document_x0020_Description" ma:index="4" nillable="true" ma:displayName="Document Description" ma:internalName="Document_x0020_Description">
      <xsd:simpleType>
        <xsd:restriction base="dms:Note"/>
      </xsd:simpleType>
    </xsd:element>
  </xsd:schema>
  <xsd:schema xmlns:xsd="http://www.w3.org/2001/XMLSchema" xmlns:dms="http://schemas.microsoft.com/office/2006/documentManagement/types" targetNamespace="316cb561-40cd-4e7f-9f96-a212db325745" elementFormDefault="qualified">
    <xsd:import namespace="http://schemas.microsoft.com/office/2006/documentManagement/types"/>
    <xsd:element name="Content_x0020_Type_x003a__x0020_Level_x0020_1" ma:index="5" ma:displayName="Content Type: Level 1" ma:internalName="Content_x0020_Type_x003a__x0020_Level_x0020_1">
      <xsd:simpleType>
        <xsd:restriction base="dms:Unknown"/>
      </xsd:simpleType>
    </xsd:element>
    <xsd:element name="Content_x0020_Type_x003a__x0020_Level_x0020_2" ma:index="6" nillable="true" ma:displayName="Content Type: Level 2" ma:internalName="Content_x0020_Type_x003a__x0020_Level_x0020_2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3bcb2835-ef8e-4991-8c05-42fbf57c479f" elementFormDefault="qualified">
    <xsd:import namespace="http://schemas.microsoft.com/office/2006/documentManagement/types"/>
    <xsd:element name="Content_x0020_Disclaimer" ma:index="7" nillable="true" ma:displayName="Content Disclaimer" ma:default="Category 2 (Confidential) - Information for internal use only" ma:format="Dropdown" ma:internalName="Content_x0020_Disclaimer">
      <xsd:simpleType>
        <xsd:restriction base="dms:Choice">
          <xsd:enumeration value="Category 4 (Top Secret) - Information that is of an extremely sensitive nature"/>
          <xsd:enumeration value="Category 3 (Sensitive) - Member information that is of a sensitive nature"/>
          <xsd:enumeration value="Category 2 (Confidential) - Information for internal use only"/>
          <xsd:enumeration value="Category 1 (Public) - All information that is available to the public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customXsn xmlns="http://schemas.microsoft.com/office/2006/metadata/customXsn">
  <xsnLocation>http://discovermarketing/teams/inhouse/Team Documents/Forms/Document/639ce3597272b092customXsn.xsn</xsnLocation>
  <cached>False</cached>
  <openByDefault>True</openByDefault>
  <xsnScope>http://discovermarketing/teams/inhouse/Team Documents</xsnScope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>
  <documentManagement>
    <Document_x0020_Author xmlns="b545ab34-48eb-4967-9472-ef5918e3611f">
      <UserInfo>
        <DisplayName/>
        <AccountId xsi:nil="true"/>
        <AccountType/>
      </UserInfo>
    </Document_x0020_Author>
    <Date_x0020_Applicable xmlns="b545ab34-48eb-4967-9472-ef5918e3611f">2011-10-09T22:00:00+00:00</Date_x0020_Applicable>
    <Content_x0020_Type_x003a__x0020_Level_x0020_1 xmlns="316cb561-40cd-4e7f-9f96-a212db325745">LA Health Medical Scheme</Content_x0020_Type_x003a__x0020_Level_x0020_1>
    <Content_x0020_Type_x003a__x0020_Level_x0020_2 xmlns="316cb561-40cd-4e7f-9f96-a212db325745">communication strategy</Content_x0020_Type_x003a__x0020_Level_x0020_2>
    <Document_x0020_Description xmlns="b545ab34-48eb-4967-9472-ef5918e3611f" xsi:nil="true"/>
    <Content_x0020_Disclaimer xmlns="3bcb2835-ef8e-4991-8c05-42fbf57c479f">Category 2 (Confidential) - Information for internal use only</Content_x0020_Disclaimer>
  </documentManagement>
</p:properties>
</file>

<file path=customXml/itemProps1.xml><?xml version="1.0" encoding="utf-8"?>
<ds:datastoreItem xmlns:ds="http://schemas.openxmlformats.org/officeDocument/2006/customXml" ds:itemID="{97B9697A-6B4B-407A-ACCC-BF7200DDE71F}"/>
</file>

<file path=customXml/itemProps2.xml><?xml version="1.0" encoding="utf-8"?>
<ds:datastoreItem xmlns:ds="http://schemas.openxmlformats.org/officeDocument/2006/customXml" ds:itemID="{353EF851-6A79-4E61-B1AD-65F876595AF8}"/>
</file>

<file path=customXml/itemProps3.xml><?xml version="1.0" encoding="utf-8"?>
<ds:datastoreItem xmlns:ds="http://schemas.openxmlformats.org/officeDocument/2006/customXml" ds:itemID="{E0149376-8451-45C8-B786-4CA7E7595ACF}"/>
</file>

<file path=customXml/itemProps4.xml><?xml version="1.0" encoding="utf-8"?>
<ds:datastoreItem xmlns:ds="http://schemas.openxmlformats.org/officeDocument/2006/customXml" ds:itemID="{AA77B687-142C-4F0C-85A9-409279F2B68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3042</TotalTime>
  <Words>2354</Words>
  <Application>Microsoft Office PowerPoint</Application>
  <PresentationFormat>On-screen Show (4:3)</PresentationFormat>
  <Paragraphs>473</Paragraphs>
  <Slides>66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LA Health September 2011</vt:lpstr>
      <vt:lpstr>LA Health Launch</vt:lpstr>
      <vt:lpstr>The South African healthcare system is impacted by multiple forces</vt:lpstr>
      <vt:lpstr>A key challenge lies in balancing quality and cost to ensure sustainability of medical schemes</vt:lpstr>
      <vt:lpstr>The LA Health option range caters for varying medical and financial needs</vt:lpstr>
      <vt:lpstr>Members can rely on LA Health to look after their health</vt:lpstr>
      <vt:lpstr>Members on all options have access to exceptionally high levels of cover</vt:lpstr>
      <vt:lpstr>We offer our members excellent value for money</vt:lpstr>
      <vt:lpstr>Strategies for 2012</vt:lpstr>
      <vt:lpstr>Strategies for 2012</vt:lpstr>
      <vt:lpstr>Drivers of the contribution increase</vt:lpstr>
      <vt:lpstr>Medical price and utilisation drivers</vt:lpstr>
      <vt:lpstr>Medical price and utilisation drivers</vt:lpstr>
      <vt:lpstr>Impact of utilisation and medical technologies</vt:lpstr>
      <vt:lpstr>LA Health has achieved phenomenal levels of growth, which has improved the Scheme’s profile </vt:lpstr>
      <vt:lpstr>LA Health has shown strong simultaneous growth in membership and reserves</vt:lpstr>
      <vt:lpstr>Drivers of the contribution increase</vt:lpstr>
      <vt:lpstr>2012 contribution increases</vt:lpstr>
      <vt:lpstr>2012 expected competitive position LA KeyPlus</vt:lpstr>
      <vt:lpstr>2012 expected competitive position LA Active and LA Focus</vt:lpstr>
      <vt:lpstr>Strategies for 2012</vt:lpstr>
      <vt:lpstr>Electronic health interfaces are being recognised worldwide as effective means of improving the quality of care</vt:lpstr>
      <vt:lpstr>PracticeXpress™: improving efficiency of member treatment</vt:lpstr>
      <vt:lpstr>PracticeXpress</vt:lpstr>
      <vt:lpstr>PracticeXpress – Consent</vt:lpstr>
      <vt:lpstr>PracticeXpress</vt:lpstr>
      <vt:lpstr>PracticeXpress – Medicine scripting</vt:lpstr>
      <vt:lpstr>PracticeXpress – Health records</vt:lpstr>
      <vt:lpstr>PracticeXpress – Chronic Illness Benefit</vt:lpstr>
      <vt:lpstr>PracticeXpress – Referrals</vt:lpstr>
      <vt:lpstr>Strategies for 2012</vt:lpstr>
      <vt:lpstr>Over-the-counter medicines are a common source of day-to-day medical costs </vt:lpstr>
      <vt:lpstr>Slide 32</vt:lpstr>
      <vt:lpstr>Most frequently purchased schedule 1 and 2 medicines</vt:lpstr>
      <vt:lpstr>The MedSaver benefit in action</vt:lpstr>
      <vt:lpstr>MedSaver: Technical details</vt:lpstr>
      <vt:lpstr>Strategies for 2012</vt:lpstr>
      <vt:lpstr>The impact of Vitality on members’ health</vt:lpstr>
      <vt:lpstr>Vitality strategies for 2012</vt:lpstr>
      <vt:lpstr>Vitality strategies for 2012</vt:lpstr>
      <vt:lpstr>Using HealthyFood™ as a template for HealthyLiving™</vt:lpstr>
      <vt:lpstr>Impact of HealthyFood™ on health awareness</vt:lpstr>
      <vt:lpstr>Using HealthyFood™ as a template for HealthyLiving™</vt:lpstr>
      <vt:lpstr>Vitality HealthyLiving™</vt:lpstr>
      <vt:lpstr>Vitality HealthyCare™</vt:lpstr>
      <vt:lpstr>HealthyCare™ product range</vt:lpstr>
      <vt:lpstr>Introducing HealthyCare in partnership with Clicks</vt:lpstr>
      <vt:lpstr>HealthyCare store branding</vt:lpstr>
      <vt:lpstr>Case study: HealthyCare Benefit</vt:lpstr>
      <vt:lpstr>Vitality HealthyLiving™</vt:lpstr>
      <vt:lpstr>The impact of exercise on health </vt:lpstr>
      <vt:lpstr>Vitality HealthyGear™</vt:lpstr>
      <vt:lpstr>The HealthyGear product range</vt:lpstr>
      <vt:lpstr>Maximising your savings with the HealthyGear™ benefit</vt:lpstr>
      <vt:lpstr>Case study: HealthyGear™ Benefit</vt:lpstr>
      <vt:lpstr>Bringing down the costs of healthy living for members</vt:lpstr>
      <vt:lpstr>Vitality strategies for 2012</vt:lpstr>
      <vt:lpstr>Refining the Vitality program in 2012</vt:lpstr>
      <vt:lpstr>Incentivise improved health and fitness results</vt:lpstr>
      <vt:lpstr>Refining the Vitality program in 2012</vt:lpstr>
      <vt:lpstr>Driving increased activity</vt:lpstr>
      <vt:lpstr>Refining the Vitality program in 2012</vt:lpstr>
      <vt:lpstr>Integration with market-leading partner</vt:lpstr>
      <vt:lpstr>Integrate and simplify card rewards</vt:lpstr>
      <vt:lpstr>Refining the Vitality program in 2012</vt:lpstr>
      <vt:lpstr>Strategies for 2012</vt:lpstr>
      <vt:lpstr>LA Health Launch</vt:lpstr>
    </vt:vector>
  </TitlesOfParts>
  <Company>Globalmouse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Launch Presentation  October 2008</dc:title>
  <dc:creator>Colette</dc:creator>
  <cp:lastModifiedBy>farieda</cp:lastModifiedBy>
  <cp:revision>453</cp:revision>
  <cp:lastPrinted>2011-08-23T13:59:53Z</cp:lastPrinted>
  <dcterms:created xsi:type="dcterms:W3CDTF">2011-08-23T17:07:46Z</dcterms:created>
  <dcterms:modified xsi:type="dcterms:W3CDTF">2011-10-10T11:21:26Z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0x010100E836BE2615ED4A4B9A67AFB46E5C18FA</vt:lpwstr>
  </property>
</Properties>
</file>